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6" r:id="rId2"/>
    <p:sldId id="260" r:id="rId3"/>
    <p:sldId id="258" r:id="rId4"/>
    <p:sldId id="262" r:id="rId5"/>
    <p:sldId id="259" r:id="rId6"/>
    <p:sldId id="263" r:id="rId7"/>
    <p:sldId id="290" r:id="rId8"/>
    <p:sldId id="291" r:id="rId9"/>
    <p:sldId id="292" r:id="rId10"/>
    <p:sldId id="293" r:id="rId11"/>
    <p:sldId id="302" r:id="rId12"/>
    <p:sldId id="306" r:id="rId13"/>
    <p:sldId id="303" r:id="rId14"/>
    <p:sldId id="275" r:id="rId15"/>
    <p:sldId id="304" r:id="rId16"/>
    <p:sldId id="305" r:id="rId17"/>
    <p:sldId id="294" r:id="rId18"/>
    <p:sldId id="295" r:id="rId19"/>
    <p:sldId id="296" r:id="rId20"/>
    <p:sldId id="307" r:id="rId21"/>
    <p:sldId id="308" r:id="rId22"/>
    <p:sldId id="309" r:id="rId23"/>
    <p:sldId id="277" r:id="rId24"/>
    <p:sldId id="297" r:id="rId25"/>
    <p:sldId id="298" r:id="rId26"/>
    <p:sldId id="310" r:id="rId27"/>
    <p:sldId id="311" r:id="rId28"/>
    <p:sldId id="315" r:id="rId29"/>
    <p:sldId id="312" r:id="rId30"/>
    <p:sldId id="274" r:id="rId31"/>
    <p:sldId id="313" r:id="rId32"/>
    <p:sldId id="317" r:id="rId33"/>
    <p:sldId id="318" r:id="rId34"/>
    <p:sldId id="276" r:id="rId35"/>
    <p:sldId id="301" r:id="rId36"/>
    <p:sldId id="325" r:id="rId37"/>
    <p:sldId id="321" r:id="rId38"/>
    <p:sldId id="322" r:id="rId39"/>
    <p:sldId id="319" r:id="rId40"/>
    <p:sldId id="326" r:id="rId41"/>
    <p:sldId id="327" r:id="rId42"/>
    <p:sldId id="323" r:id="rId43"/>
    <p:sldId id="329" r:id="rId44"/>
    <p:sldId id="324" r:id="rId45"/>
    <p:sldId id="328" r:id="rId46"/>
    <p:sldId id="330" r:id="rId47"/>
    <p:sldId id="331" r:id="rId48"/>
    <p:sldId id="332" r:id="rId49"/>
    <p:sldId id="334" r:id="rId5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57" autoAdjust="0"/>
    <p:restoredTop sz="79622" autoAdjust="0"/>
  </p:normalViewPr>
  <p:slideViewPr>
    <p:cSldViewPr>
      <p:cViewPr varScale="1">
        <p:scale>
          <a:sx n="78" d="100"/>
          <a:sy n="78" d="100"/>
        </p:scale>
        <p:origin x="-147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A2898D-4326-479D-B8AD-313EC032AF3F}" type="datetimeFigureOut">
              <a:rPr lang="it-IT" smtClean="0"/>
              <a:t>25/11/2017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514B09-D646-4796-B8F6-CEE40CD78755}" type="slidenum">
              <a:rPr lang="it-IT" smtClean="0"/>
              <a:t>‹N›</a:t>
            </a:fld>
            <a:endParaRPr lang="it-IT"/>
          </a:p>
        </p:txBody>
      </p:sp>
    </p:spTree>
    <p:extLst>
      <p:ext uri="{BB962C8B-B14F-4D97-AF65-F5344CB8AC3E}">
        <p14:creationId xmlns:p14="http://schemas.microsoft.com/office/powerpoint/2010/main" val="1556206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b="1" kern="1200" dirty="0" err="1" smtClean="0">
                <a:solidFill>
                  <a:schemeClr val="tx1"/>
                </a:solidFill>
                <a:effectLst/>
                <a:latin typeface="+mn-lt"/>
                <a:ea typeface="+mn-ea"/>
                <a:cs typeface="+mn-cs"/>
              </a:rPr>
              <a:t>accìdia</a:t>
            </a:r>
            <a:r>
              <a:rPr lang="it-IT" sz="1200" kern="1200" dirty="0" smtClean="0">
                <a:solidFill>
                  <a:schemeClr val="tx1"/>
                </a:solidFill>
                <a:effectLst/>
                <a:latin typeface="+mn-lt"/>
                <a:ea typeface="+mn-ea"/>
                <a:cs typeface="+mn-cs"/>
              </a:rPr>
              <a:t>  Inerzia, indifferenza e disinteresse verso ogni forma di azione e iniziativa: </a:t>
            </a:r>
            <a:r>
              <a:rPr lang="it-IT" sz="1200" i="1" kern="1200" dirty="0" smtClean="0">
                <a:solidFill>
                  <a:schemeClr val="tx1"/>
                </a:solidFill>
                <a:effectLst/>
                <a:latin typeface="+mn-lt"/>
                <a:ea typeface="+mn-ea"/>
                <a:cs typeface="+mn-cs"/>
              </a:rPr>
              <a:t>la condizione che caratterizza molti giovani del nostro tempo, afflitti da assenza di interessi, monotonia delle impressioni, sensazioni di immobilità, vuoto interiore, rallentamento del corso del tempo e quindi a.</a:t>
            </a:r>
            <a:r>
              <a:rPr lang="it-IT" sz="1200" kern="1200" dirty="0" smtClean="0">
                <a:solidFill>
                  <a:schemeClr val="tx1"/>
                </a:solidFill>
                <a:effectLst/>
                <a:latin typeface="+mn-lt"/>
                <a:ea typeface="+mn-ea"/>
                <a:cs typeface="+mn-cs"/>
              </a:rPr>
              <a:t> (Umberto </a:t>
            </a:r>
            <a:r>
              <a:rPr lang="it-IT" sz="1200" kern="1200" dirty="0" err="1" smtClean="0">
                <a:solidFill>
                  <a:schemeClr val="tx1"/>
                </a:solidFill>
                <a:effectLst/>
                <a:latin typeface="+mn-lt"/>
                <a:ea typeface="+mn-ea"/>
                <a:cs typeface="+mn-cs"/>
              </a:rPr>
              <a:t>Galimberti</a:t>
            </a:r>
            <a:r>
              <a:rPr lang="it-IT" sz="1200" kern="1200" dirty="0" smtClean="0">
                <a:solidFill>
                  <a:schemeClr val="tx1"/>
                </a:solidFill>
                <a:effectLst/>
                <a:latin typeface="+mn-lt"/>
                <a:ea typeface="+mn-ea"/>
                <a:cs typeface="+mn-cs"/>
              </a:rPr>
              <a:t>). Più in </a:t>
            </a:r>
            <a:r>
              <a:rPr lang="it-IT" sz="1200" kern="1200" dirty="0" err="1" smtClean="0">
                <a:solidFill>
                  <a:schemeClr val="tx1"/>
                </a:solidFill>
                <a:effectLst/>
                <a:latin typeface="+mn-lt"/>
                <a:ea typeface="+mn-ea"/>
                <a:cs typeface="+mn-cs"/>
              </a:rPr>
              <a:t>partic</a:t>
            </a:r>
            <a:r>
              <a:rPr lang="it-IT" sz="1200" kern="1200" dirty="0" smtClean="0">
                <a:solidFill>
                  <a:schemeClr val="tx1"/>
                </a:solidFill>
                <a:effectLst/>
                <a:latin typeface="+mn-lt"/>
                <a:ea typeface="+mn-ea"/>
                <a:cs typeface="+mn-cs"/>
              </a:rPr>
              <a:t>., nella morale cattolica</a:t>
            </a:r>
            <a:r>
              <a:rPr lang="it-IT" sz="1200" b="1" kern="1200" dirty="0" smtClean="0">
                <a:solidFill>
                  <a:schemeClr val="tx1"/>
                </a:solidFill>
                <a:effectLst/>
                <a:latin typeface="+mn-lt"/>
                <a:ea typeface="+mn-ea"/>
                <a:cs typeface="+mn-cs"/>
              </a:rPr>
              <a:t>, negligenza nell’operare il bene e nell’esercitare le virtù </a:t>
            </a:r>
            <a:r>
              <a:rPr lang="it-IT" sz="1200" kern="1200" dirty="0" smtClean="0">
                <a:solidFill>
                  <a:schemeClr val="tx1"/>
                </a:solidFill>
                <a:effectLst/>
                <a:latin typeface="+mn-lt"/>
                <a:ea typeface="+mn-ea"/>
                <a:cs typeface="+mn-cs"/>
              </a:rPr>
              <a:t>(nell’antica tradizione teologica, uno dei sette peccati, o vizî, capitali).</a:t>
            </a:r>
            <a:endParaRPr lang="it-IT" dirty="0"/>
          </a:p>
        </p:txBody>
      </p:sp>
      <p:sp>
        <p:nvSpPr>
          <p:cNvPr id="4" name="Segnaposto numero diapositiva 3"/>
          <p:cNvSpPr>
            <a:spLocks noGrp="1"/>
          </p:cNvSpPr>
          <p:nvPr>
            <p:ph type="sldNum" sz="quarter" idx="10"/>
          </p:nvPr>
        </p:nvSpPr>
        <p:spPr/>
        <p:txBody>
          <a:bodyPr/>
          <a:lstStyle/>
          <a:p>
            <a:fld id="{CE514B09-D646-4796-B8F6-CEE40CD78755}" type="slidenum">
              <a:rPr lang="it-IT" smtClean="0"/>
              <a:t>21</a:t>
            </a:fld>
            <a:endParaRPr lang="it-IT"/>
          </a:p>
        </p:txBody>
      </p:sp>
    </p:spTree>
    <p:extLst>
      <p:ext uri="{BB962C8B-B14F-4D97-AF65-F5344CB8AC3E}">
        <p14:creationId xmlns:p14="http://schemas.microsoft.com/office/powerpoint/2010/main" val="2049319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CE514B09-D646-4796-B8F6-CEE40CD78755}" type="slidenum">
              <a:rPr lang="it-IT" smtClean="0"/>
              <a:t>33</a:t>
            </a:fld>
            <a:endParaRPr lang="it-IT"/>
          </a:p>
        </p:txBody>
      </p:sp>
    </p:spTree>
    <p:extLst>
      <p:ext uri="{BB962C8B-B14F-4D97-AF65-F5344CB8AC3E}">
        <p14:creationId xmlns:p14="http://schemas.microsoft.com/office/powerpoint/2010/main" val="13472265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  </a:t>
            </a:r>
          </a:p>
          <a:p>
            <a:r>
              <a:rPr lang="it-IT" b="1" dirty="0" smtClean="0"/>
              <a:t>1Timoteo 2,1-8</a:t>
            </a:r>
          </a:p>
          <a:p>
            <a:r>
              <a:rPr lang="it-IT" b="1" dirty="0" smtClean="0"/>
              <a:t>1</a:t>
            </a:r>
            <a:r>
              <a:rPr lang="it-IT" dirty="0" smtClean="0"/>
              <a:t> Ti raccomando dunque, prima di tutto, che si facciano domande, suppliche, preghiere e ringraziamenti per tutti gli uomini, </a:t>
            </a:r>
            <a:r>
              <a:rPr lang="it-IT" b="1" dirty="0" smtClean="0"/>
              <a:t>2</a:t>
            </a:r>
            <a:r>
              <a:rPr lang="it-IT" dirty="0" smtClean="0"/>
              <a:t> per i re e per tutti quelli che stanno al potere, perché possiamo trascorrere una vita calma e tranquilla con tutta pietà e dignità. </a:t>
            </a:r>
            <a:r>
              <a:rPr lang="it-IT" b="1" dirty="0" smtClean="0"/>
              <a:t>3 </a:t>
            </a:r>
            <a:r>
              <a:rPr lang="it-IT" dirty="0" smtClean="0"/>
              <a:t>Questa è una cosa bella e gradita al cospetto di Dio, nostro salvatore, </a:t>
            </a:r>
            <a:r>
              <a:rPr lang="it-IT" b="1" dirty="0" smtClean="0"/>
              <a:t>4</a:t>
            </a:r>
            <a:r>
              <a:rPr lang="it-IT" dirty="0" smtClean="0"/>
              <a:t> il quale vuole che tutti gli uomini siano salvati e arrivino alla conoscenza della verità. </a:t>
            </a:r>
            <a:r>
              <a:rPr lang="it-IT" b="1" dirty="0" smtClean="0"/>
              <a:t>5</a:t>
            </a:r>
            <a:r>
              <a:rPr lang="it-IT" dirty="0" smtClean="0"/>
              <a:t> Uno solo, infatti, è Dio e uno solo il mediatore fra Dio e gli uomini, l'uomo Cristo Gesù, </a:t>
            </a:r>
            <a:r>
              <a:rPr lang="it-IT" b="1" dirty="0" smtClean="0"/>
              <a:t>6</a:t>
            </a:r>
            <a:r>
              <a:rPr lang="it-IT" dirty="0" smtClean="0"/>
              <a:t> che ha dato se stesso in riscatto per tutti. Questa testimonianza egli l'ha data nei tempi stabiliti, </a:t>
            </a:r>
            <a:r>
              <a:rPr lang="it-IT" b="1" dirty="0" smtClean="0"/>
              <a:t>7</a:t>
            </a:r>
            <a:r>
              <a:rPr lang="it-IT" dirty="0" smtClean="0"/>
              <a:t> e di essa io sono stato fatto banditore e apostolo - dico la verità, non </a:t>
            </a:r>
            <a:r>
              <a:rPr lang="it-IT" dirty="0" err="1" smtClean="0"/>
              <a:t>mentisco</a:t>
            </a:r>
            <a:r>
              <a:rPr lang="it-IT" dirty="0" smtClean="0"/>
              <a:t> -, maestro dei pagani nella fede e nella verità.</a:t>
            </a:r>
            <a:br>
              <a:rPr lang="it-IT" dirty="0" smtClean="0"/>
            </a:br>
            <a:r>
              <a:rPr lang="it-IT" b="1" dirty="0" smtClean="0"/>
              <a:t>8</a:t>
            </a:r>
            <a:r>
              <a:rPr lang="it-IT" dirty="0" smtClean="0"/>
              <a:t> Voglio dunque che gli uomini preghino, dovunque si trovino, alzando al cielo mani pure senza ira e senza contese.</a:t>
            </a:r>
            <a:endParaRPr lang="it-IT" dirty="0"/>
          </a:p>
        </p:txBody>
      </p:sp>
      <p:sp>
        <p:nvSpPr>
          <p:cNvPr id="4" name="Segnaposto numero diapositiva 3"/>
          <p:cNvSpPr>
            <a:spLocks noGrp="1"/>
          </p:cNvSpPr>
          <p:nvPr>
            <p:ph type="sldNum" sz="quarter" idx="10"/>
          </p:nvPr>
        </p:nvSpPr>
        <p:spPr/>
        <p:txBody>
          <a:bodyPr/>
          <a:lstStyle/>
          <a:p>
            <a:fld id="{CE514B09-D646-4796-B8F6-CEE40CD78755}" type="slidenum">
              <a:rPr lang="it-IT" smtClean="0"/>
              <a:t>35</a:t>
            </a:fld>
            <a:endParaRPr lang="it-IT"/>
          </a:p>
        </p:txBody>
      </p:sp>
    </p:spTree>
    <p:extLst>
      <p:ext uri="{BB962C8B-B14F-4D97-AF65-F5344CB8AC3E}">
        <p14:creationId xmlns:p14="http://schemas.microsoft.com/office/powerpoint/2010/main" val="392124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CE514B09-D646-4796-B8F6-CEE40CD78755}" type="slidenum">
              <a:rPr lang="it-IT" smtClean="0"/>
              <a:t>36</a:t>
            </a:fld>
            <a:endParaRPr lang="it-IT"/>
          </a:p>
        </p:txBody>
      </p:sp>
    </p:spTree>
    <p:extLst>
      <p:ext uri="{BB962C8B-B14F-4D97-AF65-F5344CB8AC3E}">
        <p14:creationId xmlns:p14="http://schemas.microsoft.com/office/powerpoint/2010/main" val="1297525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96595B16-F8EE-4F52-90FA-D13D8109F04F}" type="datetimeFigureOut">
              <a:rPr lang="it-IT" smtClean="0"/>
              <a:t>25/11/2017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8125783-2E77-47FC-9DFB-42CAA06BC717}" type="slidenum">
              <a:rPr lang="it-IT" smtClean="0"/>
              <a:t>‹N›</a:t>
            </a:fld>
            <a:endParaRPr lang="it-IT"/>
          </a:p>
        </p:txBody>
      </p:sp>
    </p:spTree>
    <p:extLst>
      <p:ext uri="{BB962C8B-B14F-4D97-AF65-F5344CB8AC3E}">
        <p14:creationId xmlns:p14="http://schemas.microsoft.com/office/powerpoint/2010/main" val="3391212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6595B16-F8EE-4F52-90FA-D13D8109F04F}" type="datetimeFigureOut">
              <a:rPr lang="it-IT" smtClean="0"/>
              <a:t>25/11/2017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8125783-2E77-47FC-9DFB-42CAA06BC717}" type="slidenum">
              <a:rPr lang="it-IT" smtClean="0"/>
              <a:t>‹N›</a:t>
            </a:fld>
            <a:endParaRPr lang="it-IT"/>
          </a:p>
        </p:txBody>
      </p:sp>
    </p:spTree>
    <p:extLst>
      <p:ext uri="{BB962C8B-B14F-4D97-AF65-F5344CB8AC3E}">
        <p14:creationId xmlns:p14="http://schemas.microsoft.com/office/powerpoint/2010/main" val="1360508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6595B16-F8EE-4F52-90FA-D13D8109F04F}" type="datetimeFigureOut">
              <a:rPr lang="it-IT" smtClean="0"/>
              <a:t>25/11/2017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8125783-2E77-47FC-9DFB-42CAA06BC717}" type="slidenum">
              <a:rPr lang="it-IT" smtClean="0"/>
              <a:t>‹N›</a:t>
            </a:fld>
            <a:endParaRPr lang="it-IT"/>
          </a:p>
        </p:txBody>
      </p:sp>
    </p:spTree>
    <p:extLst>
      <p:ext uri="{BB962C8B-B14F-4D97-AF65-F5344CB8AC3E}">
        <p14:creationId xmlns:p14="http://schemas.microsoft.com/office/powerpoint/2010/main" val="2266943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6595B16-F8EE-4F52-90FA-D13D8109F04F}" type="datetimeFigureOut">
              <a:rPr lang="it-IT" smtClean="0"/>
              <a:t>25/11/2017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8125783-2E77-47FC-9DFB-42CAA06BC717}" type="slidenum">
              <a:rPr lang="it-IT" smtClean="0"/>
              <a:t>‹N›</a:t>
            </a:fld>
            <a:endParaRPr lang="it-IT"/>
          </a:p>
        </p:txBody>
      </p:sp>
    </p:spTree>
    <p:extLst>
      <p:ext uri="{BB962C8B-B14F-4D97-AF65-F5344CB8AC3E}">
        <p14:creationId xmlns:p14="http://schemas.microsoft.com/office/powerpoint/2010/main" val="691986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96595B16-F8EE-4F52-90FA-D13D8109F04F}" type="datetimeFigureOut">
              <a:rPr lang="it-IT" smtClean="0"/>
              <a:t>25/11/2017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8125783-2E77-47FC-9DFB-42CAA06BC717}" type="slidenum">
              <a:rPr lang="it-IT" smtClean="0"/>
              <a:t>‹N›</a:t>
            </a:fld>
            <a:endParaRPr lang="it-IT"/>
          </a:p>
        </p:txBody>
      </p:sp>
    </p:spTree>
    <p:extLst>
      <p:ext uri="{BB962C8B-B14F-4D97-AF65-F5344CB8AC3E}">
        <p14:creationId xmlns:p14="http://schemas.microsoft.com/office/powerpoint/2010/main" val="3239722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96595B16-F8EE-4F52-90FA-D13D8109F04F}" type="datetimeFigureOut">
              <a:rPr lang="it-IT" smtClean="0"/>
              <a:t>25/11/2017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8125783-2E77-47FC-9DFB-42CAA06BC717}" type="slidenum">
              <a:rPr lang="it-IT" smtClean="0"/>
              <a:t>‹N›</a:t>
            </a:fld>
            <a:endParaRPr lang="it-IT"/>
          </a:p>
        </p:txBody>
      </p:sp>
    </p:spTree>
    <p:extLst>
      <p:ext uri="{BB962C8B-B14F-4D97-AF65-F5344CB8AC3E}">
        <p14:creationId xmlns:p14="http://schemas.microsoft.com/office/powerpoint/2010/main" val="3316492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96595B16-F8EE-4F52-90FA-D13D8109F04F}" type="datetimeFigureOut">
              <a:rPr lang="it-IT" smtClean="0"/>
              <a:t>25/11/2017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8125783-2E77-47FC-9DFB-42CAA06BC717}" type="slidenum">
              <a:rPr lang="it-IT" smtClean="0"/>
              <a:t>‹N›</a:t>
            </a:fld>
            <a:endParaRPr lang="it-IT"/>
          </a:p>
        </p:txBody>
      </p:sp>
    </p:spTree>
    <p:extLst>
      <p:ext uri="{BB962C8B-B14F-4D97-AF65-F5344CB8AC3E}">
        <p14:creationId xmlns:p14="http://schemas.microsoft.com/office/powerpoint/2010/main" val="4076224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96595B16-F8EE-4F52-90FA-D13D8109F04F}" type="datetimeFigureOut">
              <a:rPr lang="it-IT" smtClean="0"/>
              <a:t>25/11/2017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8125783-2E77-47FC-9DFB-42CAA06BC717}" type="slidenum">
              <a:rPr lang="it-IT" smtClean="0"/>
              <a:t>‹N›</a:t>
            </a:fld>
            <a:endParaRPr lang="it-IT"/>
          </a:p>
        </p:txBody>
      </p:sp>
    </p:spTree>
    <p:extLst>
      <p:ext uri="{BB962C8B-B14F-4D97-AF65-F5344CB8AC3E}">
        <p14:creationId xmlns:p14="http://schemas.microsoft.com/office/powerpoint/2010/main" val="985618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6595B16-F8EE-4F52-90FA-D13D8109F04F}" type="datetimeFigureOut">
              <a:rPr lang="it-IT" smtClean="0"/>
              <a:t>25/11/2017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8125783-2E77-47FC-9DFB-42CAA06BC717}" type="slidenum">
              <a:rPr lang="it-IT" smtClean="0"/>
              <a:t>‹N›</a:t>
            </a:fld>
            <a:endParaRPr lang="it-IT"/>
          </a:p>
        </p:txBody>
      </p:sp>
    </p:spTree>
    <p:extLst>
      <p:ext uri="{BB962C8B-B14F-4D97-AF65-F5344CB8AC3E}">
        <p14:creationId xmlns:p14="http://schemas.microsoft.com/office/powerpoint/2010/main" val="4121239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6595B16-F8EE-4F52-90FA-D13D8109F04F}" type="datetimeFigureOut">
              <a:rPr lang="it-IT" smtClean="0"/>
              <a:t>25/11/2017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8125783-2E77-47FC-9DFB-42CAA06BC717}" type="slidenum">
              <a:rPr lang="it-IT" smtClean="0"/>
              <a:t>‹N›</a:t>
            </a:fld>
            <a:endParaRPr lang="it-IT"/>
          </a:p>
        </p:txBody>
      </p:sp>
    </p:spTree>
    <p:extLst>
      <p:ext uri="{BB962C8B-B14F-4D97-AF65-F5344CB8AC3E}">
        <p14:creationId xmlns:p14="http://schemas.microsoft.com/office/powerpoint/2010/main" val="1536778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6595B16-F8EE-4F52-90FA-D13D8109F04F}" type="datetimeFigureOut">
              <a:rPr lang="it-IT" smtClean="0"/>
              <a:t>25/11/2017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8125783-2E77-47FC-9DFB-42CAA06BC717}" type="slidenum">
              <a:rPr lang="it-IT" smtClean="0"/>
              <a:t>‹N›</a:t>
            </a:fld>
            <a:endParaRPr lang="it-IT"/>
          </a:p>
        </p:txBody>
      </p:sp>
    </p:spTree>
    <p:extLst>
      <p:ext uri="{BB962C8B-B14F-4D97-AF65-F5344CB8AC3E}">
        <p14:creationId xmlns:p14="http://schemas.microsoft.com/office/powerpoint/2010/main" val="2884422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595B16-F8EE-4F52-90FA-D13D8109F04F}" type="datetimeFigureOut">
              <a:rPr lang="it-IT" smtClean="0"/>
              <a:t>25/11/2017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125783-2E77-47FC-9DFB-42CAA06BC717}" type="slidenum">
              <a:rPr lang="it-IT" smtClean="0"/>
              <a:t>‹N›</a:t>
            </a:fld>
            <a:endParaRPr lang="it-IT"/>
          </a:p>
        </p:txBody>
      </p:sp>
    </p:spTree>
    <p:extLst>
      <p:ext uri="{BB962C8B-B14F-4D97-AF65-F5344CB8AC3E}">
        <p14:creationId xmlns:p14="http://schemas.microsoft.com/office/powerpoint/2010/main" val="18689252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a:ln>
            <a:solidFill>
              <a:schemeClr val="tx1"/>
            </a:solidFill>
          </a:ln>
        </p:spPr>
        <p:txBody>
          <a:bodyPr>
            <a:normAutofit/>
          </a:bodyPr>
          <a:lstStyle/>
          <a:p>
            <a:pPr>
              <a:lnSpc>
                <a:spcPct val="115000"/>
              </a:lnSpc>
              <a:tabLst>
                <a:tab pos="630555" algn="l"/>
              </a:tabLst>
            </a:pPr>
            <a:endParaRPr lang="it-IT" sz="4400" dirty="0" smtClean="0">
              <a:ea typeface="Times New Roman"/>
            </a:endParaRPr>
          </a:p>
          <a:p>
            <a:pPr>
              <a:lnSpc>
                <a:spcPct val="115000"/>
              </a:lnSpc>
              <a:tabLst>
                <a:tab pos="630555" algn="l"/>
              </a:tabLst>
            </a:pPr>
            <a:r>
              <a:rPr lang="it-IT" sz="4400" b="1" dirty="0" smtClean="0">
                <a:solidFill>
                  <a:schemeClr val="tx1"/>
                </a:solidFill>
                <a:ea typeface="Times New Roman"/>
              </a:rPr>
              <a:t>MATTEO </a:t>
            </a:r>
            <a:r>
              <a:rPr lang="it-IT" sz="4400" b="1" dirty="0">
                <a:solidFill>
                  <a:schemeClr val="tx1"/>
                </a:solidFill>
                <a:ea typeface="Times New Roman"/>
              </a:rPr>
              <a:t>MARIA ZUPPI</a:t>
            </a:r>
            <a:r>
              <a:rPr lang="it-IT" sz="4400" dirty="0">
                <a:solidFill>
                  <a:schemeClr val="tx1"/>
                </a:solidFill>
                <a:ea typeface="Times New Roman"/>
              </a:rPr>
              <a:t> </a:t>
            </a:r>
            <a:br>
              <a:rPr lang="it-IT" sz="4400" dirty="0">
                <a:solidFill>
                  <a:schemeClr val="tx1"/>
                </a:solidFill>
                <a:ea typeface="Times New Roman"/>
              </a:rPr>
            </a:br>
            <a:r>
              <a:rPr lang="it-IT" sz="2800" dirty="0">
                <a:solidFill>
                  <a:schemeClr val="tx1"/>
                </a:solidFill>
                <a:ea typeface="Times New Roman"/>
              </a:rPr>
              <a:t>ARCIVESCOVO DI BOLOGNA </a:t>
            </a:r>
            <a:br>
              <a:rPr lang="it-IT" sz="2800" dirty="0">
                <a:solidFill>
                  <a:schemeClr val="tx1"/>
                </a:solidFill>
                <a:ea typeface="Times New Roman"/>
              </a:rPr>
            </a:br>
            <a:endParaRPr lang="it-IT" sz="2800" dirty="0" smtClean="0">
              <a:solidFill>
                <a:schemeClr val="tx1"/>
              </a:solidFill>
              <a:ea typeface="Times New Roman"/>
            </a:endParaRPr>
          </a:p>
          <a:p>
            <a:pPr>
              <a:lnSpc>
                <a:spcPct val="115000"/>
              </a:lnSpc>
              <a:tabLst>
                <a:tab pos="630555" algn="l"/>
              </a:tabLst>
            </a:pPr>
            <a:endParaRPr lang="it-IT" sz="2800" dirty="0" smtClean="0">
              <a:solidFill>
                <a:schemeClr val="tx1"/>
              </a:solidFill>
              <a:effectLst/>
              <a:latin typeface="Arial"/>
              <a:ea typeface="Calibri"/>
            </a:endParaRPr>
          </a:p>
          <a:p>
            <a:pPr>
              <a:lnSpc>
                <a:spcPct val="115000"/>
              </a:lnSpc>
              <a:tabLst>
                <a:tab pos="630555" algn="l"/>
              </a:tabLst>
            </a:pPr>
            <a:r>
              <a:rPr lang="it-IT" sz="4400" b="1" dirty="0">
                <a:solidFill>
                  <a:srgbClr val="FF0000"/>
                </a:solidFill>
                <a:ea typeface="Times New Roman"/>
              </a:rPr>
              <a:t>NON CI ARDEVA FORSE IL </a:t>
            </a:r>
            <a:r>
              <a:rPr lang="it-IT" sz="4400" b="1" dirty="0" smtClean="0">
                <a:solidFill>
                  <a:srgbClr val="FF0000"/>
                </a:solidFill>
                <a:ea typeface="Times New Roman"/>
              </a:rPr>
              <a:t>CUORE ?</a:t>
            </a:r>
            <a:r>
              <a:rPr lang="it-IT" sz="4400" b="1" dirty="0">
                <a:solidFill>
                  <a:srgbClr val="FF0000"/>
                </a:solidFill>
                <a:ea typeface="Times New Roman"/>
              </a:rPr>
              <a:t/>
            </a:r>
            <a:br>
              <a:rPr lang="it-IT" sz="4400" b="1" dirty="0">
                <a:solidFill>
                  <a:srgbClr val="FF0000"/>
                </a:solidFill>
                <a:ea typeface="Times New Roman"/>
              </a:rPr>
            </a:br>
            <a:r>
              <a:rPr lang="it-IT" sz="3600" dirty="0">
                <a:solidFill>
                  <a:schemeClr val="tx1"/>
                </a:solidFill>
                <a:ea typeface="Times New Roman"/>
              </a:rPr>
              <a:t>LETTERA PASTORALE</a:t>
            </a:r>
            <a:r>
              <a:rPr lang="it-IT" sz="4000" dirty="0">
                <a:solidFill>
                  <a:schemeClr val="tx1"/>
                </a:solidFill>
                <a:ea typeface="Times New Roman"/>
              </a:rPr>
              <a:t> </a:t>
            </a:r>
            <a:br>
              <a:rPr lang="it-IT" sz="4000" dirty="0">
                <a:solidFill>
                  <a:schemeClr val="tx1"/>
                </a:solidFill>
                <a:ea typeface="Times New Roman"/>
              </a:rPr>
            </a:br>
            <a:r>
              <a:rPr lang="it-IT" sz="2400" dirty="0">
                <a:solidFill>
                  <a:schemeClr val="tx1"/>
                </a:solidFill>
                <a:ea typeface="Times New Roman"/>
              </a:rPr>
              <a:t>Bologna, 4 ottobre 2017 </a:t>
            </a:r>
            <a:endParaRPr lang="it-IT" sz="2400" dirty="0">
              <a:solidFill>
                <a:schemeClr val="tx1"/>
              </a:solidFill>
              <a:effectLst/>
              <a:latin typeface="Arial"/>
              <a:ea typeface="Calibri"/>
            </a:endParaRPr>
          </a:p>
        </p:txBody>
      </p:sp>
    </p:spTree>
    <p:extLst>
      <p:ext uri="{BB962C8B-B14F-4D97-AF65-F5344CB8AC3E}">
        <p14:creationId xmlns:p14="http://schemas.microsoft.com/office/powerpoint/2010/main" val="3923086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Autofit/>
          </a:bodyPr>
          <a:lstStyle/>
          <a:p>
            <a:pPr algn="just">
              <a:spcAft>
                <a:spcPts val="0"/>
              </a:spcAft>
            </a:pPr>
            <a:r>
              <a:rPr lang="it-IT" sz="2200" dirty="0" smtClean="0">
                <a:solidFill>
                  <a:srgbClr val="000000"/>
                </a:solidFill>
                <a:effectLst/>
                <a:latin typeface="Arial"/>
                <a:ea typeface="Times New Roman"/>
              </a:rPr>
              <a:t>  La Chiesa è chiamata a intensificare la profezia e la carità, la città ,è chiamata a due valori, a due stili, a due dimensioni rinascimentali che possono restituirle l’anima:</a:t>
            </a:r>
            <a:r>
              <a:rPr lang="it-IT" sz="2200" dirty="0" smtClean="0">
                <a:solidFill>
                  <a:schemeClr val="tx1"/>
                </a:solidFill>
                <a:effectLst/>
                <a:latin typeface="Arial"/>
                <a:ea typeface="Times New Roman"/>
              </a:rPr>
              <a:t> l’</a:t>
            </a:r>
            <a:r>
              <a:rPr lang="it-IT" sz="2200" b="1" dirty="0" err="1" smtClean="0">
                <a:solidFill>
                  <a:srgbClr val="0000FF"/>
                </a:solidFill>
                <a:effectLst/>
                <a:latin typeface="Arial"/>
                <a:ea typeface="Times New Roman"/>
              </a:rPr>
              <a:t>humanitas</a:t>
            </a:r>
            <a:r>
              <a:rPr lang="it-IT" sz="2200" dirty="0" smtClean="0">
                <a:solidFill>
                  <a:srgbClr val="0000FF"/>
                </a:solidFill>
                <a:effectLst/>
                <a:latin typeface="Arial"/>
                <a:ea typeface="Times New Roman"/>
              </a:rPr>
              <a:t> </a:t>
            </a:r>
            <a:r>
              <a:rPr lang="it-IT" sz="2000" i="1" dirty="0" smtClean="0">
                <a:solidFill>
                  <a:schemeClr val="tx1"/>
                </a:solidFill>
                <a:effectLst/>
                <a:latin typeface="Arial"/>
                <a:ea typeface="Times New Roman"/>
              </a:rPr>
              <a:t>[riconoscimento dei </a:t>
            </a:r>
            <a:r>
              <a:rPr lang="it-IT" sz="2000" i="1" dirty="0" smtClean="0">
                <a:solidFill>
                  <a:srgbClr val="000000"/>
                </a:solidFill>
                <a:effectLst/>
                <a:latin typeface="Arial"/>
                <a:ea typeface="Times New Roman"/>
              </a:rPr>
              <a:t>diritti e della giustizia]</a:t>
            </a:r>
            <a:r>
              <a:rPr lang="it-IT" sz="2000" dirty="0" smtClean="0">
                <a:solidFill>
                  <a:srgbClr val="000000"/>
                </a:solidFill>
                <a:effectLst/>
                <a:latin typeface="Arial"/>
                <a:ea typeface="Times New Roman"/>
              </a:rPr>
              <a:t> </a:t>
            </a:r>
            <a:r>
              <a:rPr lang="it-IT" sz="2200" dirty="0" smtClean="0">
                <a:solidFill>
                  <a:srgbClr val="000000"/>
                </a:solidFill>
                <a:effectLst/>
                <a:latin typeface="Arial"/>
                <a:ea typeface="Times New Roman"/>
              </a:rPr>
              <a:t>e la</a:t>
            </a:r>
            <a:r>
              <a:rPr lang="it-IT" sz="2200" b="1" dirty="0" smtClean="0">
                <a:solidFill>
                  <a:srgbClr val="0000FF"/>
                </a:solidFill>
                <a:effectLst/>
                <a:latin typeface="Arial"/>
                <a:ea typeface="Times New Roman"/>
              </a:rPr>
              <a:t> </a:t>
            </a:r>
            <a:r>
              <a:rPr lang="it-IT" sz="2200" b="1" dirty="0" err="1" smtClean="0">
                <a:solidFill>
                  <a:srgbClr val="0000FF"/>
                </a:solidFill>
                <a:effectLst/>
                <a:latin typeface="Arial"/>
                <a:ea typeface="Times New Roman"/>
              </a:rPr>
              <a:t>dignitas</a:t>
            </a:r>
            <a:r>
              <a:rPr lang="it-IT" sz="2200" b="1" dirty="0" smtClean="0">
                <a:solidFill>
                  <a:srgbClr val="0000FF"/>
                </a:solidFill>
                <a:effectLst/>
                <a:latin typeface="Arial"/>
                <a:ea typeface="Times New Roman"/>
              </a:rPr>
              <a:t> </a:t>
            </a:r>
            <a:r>
              <a:rPr lang="it-IT" sz="2000" i="1" dirty="0" smtClean="0">
                <a:solidFill>
                  <a:schemeClr val="tx1"/>
                </a:solidFill>
                <a:effectLst/>
                <a:latin typeface="Arial"/>
                <a:ea typeface="Times New Roman"/>
              </a:rPr>
              <a:t>[orgogliosa consapevolezza della propria storia, autorevolezza riconosciuta]</a:t>
            </a:r>
            <a:r>
              <a:rPr lang="it-IT" sz="2200" i="1" dirty="0" smtClean="0">
                <a:solidFill>
                  <a:schemeClr val="tx1"/>
                </a:solidFill>
                <a:effectLst/>
                <a:latin typeface="Arial"/>
                <a:ea typeface="Times New Roman"/>
              </a:rPr>
              <a:t>.</a:t>
            </a:r>
            <a:endParaRPr lang="it-IT" sz="2200" dirty="0" smtClean="0">
              <a:solidFill>
                <a:schemeClr val="tx1"/>
              </a:solidFill>
              <a:effectLst/>
              <a:latin typeface="Arial"/>
              <a:ea typeface="Calibri"/>
            </a:endParaRPr>
          </a:p>
          <a:p>
            <a:pPr algn="just">
              <a:spcAft>
                <a:spcPts val="0"/>
              </a:spcAft>
            </a:pPr>
            <a:r>
              <a:rPr lang="it-IT" sz="2200" dirty="0" smtClean="0">
                <a:solidFill>
                  <a:srgbClr val="000000"/>
                </a:solidFill>
                <a:effectLst/>
                <a:latin typeface="Arial"/>
                <a:ea typeface="Times New Roman"/>
              </a:rPr>
              <a:t> </a:t>
            </a:r>
            <a:endParaRPr lang="it-IT" sz="2200" dirty="0" smtClean="0">
              <a:effectLst/>
              <a:latin typeface="Arial"/>
              <a:ea typeface="Calibri"/>
            </a:endParaRPr>
          </a:p>
          <a:p>
            <a:pPr algn="just">
              <a:spcAft>
                <a:spcPts val="0"/>
              </a:spcAft>
            </a:pPr>
            <a:r>
              <a:rPr lang="it-IT" sz="2200" dirty="0" smtClean="0">
                <a:solidFill>
                  <a:srgbClr val="000000"/>
                </a:solidFill>
                <a:effectLst/>
                <a:latin typeface="Arial"/>
                <a:ea typeface="Times New Roman"/>
              </a:rPr>
              <a:t>  Le </a:t>
            </a:r>
            <a:r>
              <a:rPr lang="it-IT" sz="2200" b="1" dirty="0" smtClean="0">
                <a:solidFill>
                  <a:srgbClr val="0000FF"/>
                </a:solidFill>
                <a:effectLst/>
                <a:latin typeface="Arial"/>
                <a:ea typeface="Times New Roman"/>
              </a:rPr>
              <a:t>due comunità</a:t>
            </a:r>
            <a:r>
              <a:rPr lang="it-IT" sz="2200" dirty="0" smtClean="0">
                <a:solidFill>
                  <a:srgbClr val="000000"/>
                </a:solidFill>
                <a:effectLst/>
                <a:latin typeface="Arial"/>
                <a:ea typeface="Times New Roman"/>
              </a:rPr>
              <a:t> - quella ecclesiale e quella cittadina, quella religiosa e quella laica, quella dei credenti e quella dei non credenti - procedono separate e parallele oppure si incontrano e camminano insieme? </a:t>
            </a:r>
            <a:endParaRPr lang="it-IT" sz="2200" dirty="0" smtClean="0">
              <a:effectLst/>
              <a:latin typeface="Arial"/>
              <a:ea typeface="Calibri"/>
            </a:endParaRPr>
          </a:p>
          <a:p>
            <a:pPr algn="just"/>
            <a:r>
              <a:rPr lang="it-IT" sz="2200" b="1" dirty="0" smtClean="0">
                <a:solidFill>
                  <a:srgbClr val="0000FF"/>
                </a:solidFill>
                <a:effectLst/>
                <a:latin typeface="Arial"/>
                <a:ea typeface="Times New Roman"/>
              </a:rPr>
              <a:t>  Chiesa e città</a:t>
            </a:r>
            <a:r>
              <a:rPr lang="it-IT" sz="2200" dirty="0" smtClean="0">
                <a:solidFill>
                  <a:srgbClr val="000000"/>
                </a:solidFill>
                <a:effectLst/>
                <a:latin typeface="Arial"/>
                <a:ea typeface="Times New Roman"/>
              </a:rPr>
              <a:t> sono realtà distinte ma non separate, sono compagni di viaggio, compiono entrambe un pellegrinaggio: testimoniando ognuna il proprio linguaggio - profezia e carità per la Chiesa, </a:t>
            </a:r>
            <a:r>
              <a:rPr lang="it-IT" sz="2200" i="1" dirty="0" err="1" smtClean="0">
                <a:solidFill>
                  <a:srgbClr val="000000"/>
                </a:solidFill>
                <a:effectLst/>
                <a:latin typeface="Arial"/>
                <a:ea typeface="Times New Roman"/>
              </a:rPr>
              <a:t>humanitas</a:t>
            </a:r>
            <a:r>
              <a:rPr lang="it-IT" sz="2200" i="1" dirty="0" smtClean="0">
                <a:solidFill>
                  <a:srgbClr val="000000"/>
                </a:solidFill>
                <a:effectLst/>
                <a:latin typeface="Arial"/>
                <a:ea typeface="Times New Roman"/>
              </a:rPr>
              <a:t> </a:t>
            </a:r>
            <a:r>
              <a:rPr lang="it-IT" sz="2200" dirty="0" smtClean="0">
                <a:solidFill>
                  <a:srgbClr val="000000"/>
                </a:solidFill>
                <a:effectLst/>
                <a:latin typeface="Arial"/>
                <a:ea typeface="Times New Roman"/>
              </a:rPr>
              <a:t>e </a:t>
            </a:r>
            <a:r>
              <a:rPr lang="it-IT" sz="2200" i="1" dirty="0" err="1" smtClean="0">
                <a:solidFill>
                  <a:srgbClr val="000000"/>
                </a:solidFill>
                <a:effectLst/>
                <a:latin typeface="Arial"/>
                <a:ea typeface="Times New Roman"/>
              </a:rPr>
              <a:t>dignitas</a:t>
            </a:r>
            <a:r>
              <a:rPr lang="it-IT" sz="2200" dirty="0" smtClean="0">
                <a:solidFill>
                  <a:srgbClr val="000000"/>
                </a:solidFill>
                <a:effectLst/>
                <a:latin typeface="Arial"/>
                <a:ea typeface="Times New Roman"/>
              </a:rPr>
              <a:t> per la città - esse vanno nella stessa direzione e tendono alla meta comune: </a:t>
            </a:r>
            <a:r>
              <a:rPr lang="it-IT" sz="2200" b="1" dirty="0" smtClean="0">
                <a:solidFill>
                  <a:srgbClr val="0000FF"/>
                </a:solidFill>
                <a:effectLst/>
                <a:latin typeface="Arial"/>
                <a:ea typeface="Times New Roman"/>
              </a:rPr>
              <a:t>la salvezza della persona</a:t>
            </a:r>
            <a:r>
              <a:rPr lang="it-IT" sz="2200" dirty="0" smtClean="0">
                <a:solidFill>
                  <a:srgbClr val="000000"/>
                </a:solidFill>
                <a:effectLst/>
                <a:latin typeface="Arial"/>
                <a:ea typeface="Times New Roman"/>
              </a:rPr>
              <a:t>, attraverso lo scambio della parola, del logos, che diventa dia-logo</a:t>
            </a:r>
            <a:endParaRPr lang="it-IT" sz="2200" dirty="0"/>
          </a:p>
        </p:txBody>
      </p:sp>
    </p:spTree>
    <p:extLst>
      <p:ext uri="{BB962C8B-B14F-4D97-AF65-F5344CB8AC3E}">
        <p14:creationId xmlns:p14="http://schemas.microsoft.com/office/powerpoint/2010/main" val="39536286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Autofit/>
          </a:bodyPr>
          <a:lstStyle/>
          <a:p>
            <a:pPr algn="just">
              <a:spcAft>
                <a:spcPts val="0"/>
              </a:spcAft>
            </a:pPr>
            <a:r>
              <a:rPr lang="it-IT" sz="2200" dirty="0" smtClean="0">
                <a:solidFill>
                  <a:srgbClr val="000000"/>
                </a:solidFill>
                <a:effectLst/>
                <a:latin typeface="Arial"/>
                <a:ea typeface="Times New Roman"/>
              </a:rPr>
              <a:t> </a:t>
            </a:r>
            <a:endParaRPr lang="it-IT" sz="2200" dirty="0" smtClean="0">
              <a:solidFill>
                <a:srgbClr val="000000"/>
              </a:solidFill>
              <a:effectLst/>
              <a:latin typeface="Arial"/>
              <a:ea typeface="Times New Roman"/>
            </a:endParaRPr>
          </a:p>
          <a:p>
            <a:pPr algn="just">
              <a:spcAft>
                <a:spcPts val="0"/>
              </a:spcAft>
            </a:pPr>
            <a:r>
              <a:rPr lang="it-IT" sz="2200" dirty="0" smtClean="0">
                <a:solidFill>
                  <a:srgbClr val="000000"/>
                </a:solidFill>
                <a:effectLst/>
                <a:latin typeface="Arial"/>
                <a:ea typeface="Times New Roman"/>
              </a:rPr>
              <a:t> </a:t>
            </a:r>
            <a:r>
              <a:rPr lang="it-IT" sz="2200" dirty="0" smtClean="0">
                <a:solidFill>
                  <a:srgbClr val="000000"/>
                </a:solidFill>
                <a:effectLst/>
                <a:latin typeface="Arial"/>
                <a:ea typeface="Times New Roman"/>
              </a:rPr>
              <a:t>Alcune Parrocchie </a:t>
            </a:r>
            <a:r>
              <a:rPr lang="it-IT" sz="2200" b="1" dirty="0" smtClean="0">
                <a:solidFill>
                  <a:srgbClr val="0000FF"/>
                </a:solidFill>
                <a:effectLst/>
                <a:latin typeface="Arial"/>
                <a:ea typeface="Times New Roman"/>
              </a:rPr>
              <a:t>hanno chiesto a</a:t>
            </a:r>
            <a:r>
              <a:rPr lang="it-IT" sz="2200" dirty="0" smtClean="0">
                <a:solidFill>
                  <a:srgbClr val="000000"/>
                </a:solidFill>
                <a:effectLst/>
                <a:latin typeface="Arial"/>
                <a:ea typeface="Times New Roman"/>
              </a:rPr>
              <a:t> </a:t>
            </a:r>
            <a:r>
              <a:rPr lang="it-IT" sz="2200" b="1" dirty="0" smtClean="0">
                <a:solidFill>
                  <a:srgbClr val="0000FF"/>
                </a:solidFill>
                <a:effectLst/>
                <a:latin typeface="Arial"/>
                <a:ea typeface="Times New Roman"/>
              </a:rPr>
              <a:t>persone ancora “lontane</a:t>
            </a:r>
            <a:r>
              <a:rPr lang="it-IT" sz="2200" dirty="0" smtClean="0">
                <a:solidFill>
                  <a:srgbClr val="000000"/>
                </a:solidFill>
                <a:effectLst/>
                <a:latin typeface="Arial"/>
                <a:ea typeface="Times New Roman"/>
              </a:rPr>
              <a:t>” cosa si aspettano dalla Chiesa. La risposta è stata corale: «accoglienza, essere capiti, rispettati, </a:t>
            </a:r>
            <a:r>
              <a:rPr lang="it-IT" sz="2200" b="1" dirty="0" smtClean="0">
                <a:solidFill>
                  <a:srgbClr val="0000FF"/>
                </a:solidFill>
                <a:effectLst/>
                <a:latin typeface="Arial"/>
                <a:ea typeface="Times New Roman"/>
              </a:rPr>
              <a:t>accolti ma senza essere giudicati</a:t>
            </a:r>
            <a:r>
              <a:rPr lang="it-IT" sz="2200" dirty="0" smtClean="0">
                <a:solidFill>
                  <a:srgbClr val="000000"/>
                </a:solidFill>
                <a:effectLst/>
                <a:latin typeface="Arial"/>
                <a:ea typeface="Times New Roman"/>
              </a:rPr>
              <a:t>». </a:t>
            </a:r>
          </a:p>
          <a:p>
            <a:pPr algn="just">
              <a:spcAft>
                <a:spcPts val="0"/>
              </a:spcAft>
            </a:pPr>
            <a:endParaRPr lang="it-IT" sz="2200" dirty="0" smtClean="0">
              <a:solidFill>
                <a:srgbClr val="000000"/>
              </a:solidFill>
              <a:effectLst/>
              <a:latin typeface="Arial"/>
              <a:ea typeface="Times New Roman"/>
            </a:endParaRPr>
          </a:p>
          <a:p>
            <a:pPr algn="just">
              <a:spcAft>
                <a:spcPts val="0"/>
              </a:spcAft>
            </a:pPr>
            <a:r>
              <a:rPr lang="it-IT" sz="2200" dirty="0" smtClean="0">
                <a:solidFill>
                  <a:srgbClr val="000000"/>
                </a:solidFill>
                <a:effectLst/>
                <a:latin typeface="Arial"/>
                <a:ea typeface="Times New Roman"/>
              </a:rPr>
              <a:t>  </a:t>
            </a:r>
            <a:r>
              <a:rPr lang="it-IT" sz="2200" dirty="0" smtClean="0">
                <a:solidFill>
                  <a:srgbClr val="000000"/>
                </a:solidFill>
                <a:effectLst/>
                <a:latin typeface="Arial"/>
                <a:ea typeface="Times New Roman"/>
              </a:rPr>
              <a:t>E’ purtroppo ancora diffusa l’idea che i cristiani giudichino chi non è come loro, che le comunità cristiane siano gruppi chiusi, che la Chiesa sia lontana dalla società vera, quella “normale”. La conseguenza è che chi magari è interessato, attratto dalla Chiesa, resta tuttavia ai suoi margini perché la vede come una barriera. </a:t>
            </a:r>
          </a:p>
          <a:p>
            <a:pPr algn="just">
              <a:spcAft>
                <a:spcPts val="0"/>
              </a:spcAft>
            </a:pPr>
            <a:endParaRPr lang="it-IT" sz="2200" dirty="0" smtClean="0">
              <a:solidFill>
                <a:srgbClr val="000000"/>
              </a:solidFill>
              <a:latin typeface="Arial"/>
              <a:ea typeface="Times New Roman"/>
            </a:endParaRPr>
          </a:p>
          <a:p>
            <a:pPr algn="just">
              <a:spcAft>
                <a:spcPts val="0"/>
              </a:spcAft>
            </a:pPr>
            <a:r>
              <a:rPr lang="it-IT" sz="2200" dirty="0" smtClean="0">
                <a:solidFill>
                  <a:srgbClr val="000000"/>
                </a:solidFill>
                <a:latin typeface="Arial"/>
                <a:ea typeface="Times New Roman"/>
              </a:rPr>
              <a:t>  </a:t>
            </a:r>
            <a:r>
              <a:rPr lang="it-IT" sz="2200" dirty="0" smtClean="0">
                <a:solidFill>
                  <a:srgbClr val="000000"/>
                </a:solidFill>
                <a:effectLst/>
                <a:latin typeface="Arial"/>
                <a:ea typeface="Times New Roman"/>
              </a:rPr>
              <a:t>A volte basta uno sguardo storto, una parola sbagliata, un tratto di sufficienza o il mai sconfitto paternalismo, per allontanare e per sentirsi giudicati, non capiti. </a:t>
            </a:r>
            <a:endParaRPr lang="it-IT" dirty="0"/>
          </a:p>
        </p:txBody>
      </p:sp>
    </p:spTree>
    <p:extLst>
      <p:ext uri="{BB962C8B-B14F-4D97-AF65-F5344CB8AC3E}">
        <p14:creationId xmlns:p14="http://schemas.microsoft.com/office/powerpoint/2010/main" val="36024616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Autofit/>
          </a:bodyPr>
          <a:lstStyle/>
          <a:p>
            <a:pPr algn="just">
              <a:spcAft>
                <a:spcPts val="0"/>
              </a:spcAft>
            </a:pPr>
            <a:r>
              <a:rPr lang="it-IT" sz="2200" b="1" dirty="0" smtClean="0">
                <a:solidFill>
                  <a:srgbClr val="0000FF"/>
                </a:solidFill>
                <a:effectLst/>
                <a:latin typeface="Arial"/>
                <a:ea typeface="Times New Roman"/>
              </a:rPr>
              <a:t>  </a:t>
            </a:r>
          </a:p>
          <a:p>
            <a:pPr algn="just">
              <a:spcAft>
                <a:spcPts val="0"/>
              </a:spcAft>
            </a:pPr>
            <a:endParaRPr lang="it-IT" sz="2200" b="1" dirty="0" smtClean="0">
              <a:solidFill>
                <a:srgbClr val="0000FF"/>
              </a:solidFill>
              <a:effectLst/>
              <a:latin typeface="Arial"/>
              <a:ea typeface="Times New Roman"/>
            </a:endParaRPr>
          </a:p>
          <a:p>
            <a:pPr algn="just">
              <a:spcAft>
                <a:spcPts val="0"/>
              </a:spcAft>
            </a:pPr>
            <a:r>
              <a:rPr lang="it-IT" sz="2200" b="1" dirty="0">
                <a:solidFill>
                  <a:srgbClr val="0000FF"/>
                </a:solidFill>
                <a:latin typeface="Arial"/>
                <a:ea typeface="Times New Roman"/>
              </a:rPr>
              <a:t> </a:t>
            </a:r>
            <a:r>
              <a:rPr lang="it-IT" sz="2200" b="1" dirty="0" smtClean="0">
                <a:solidFill>
                  <a:srgbClr val="0000FF"/>
                </a:solidFill>
                <a:latin typeface="Arial"/>
                <a:ea typeface="Times New Roman"/>
              </a:rPr>
              <a:t> </a:t>
            </a:r>
            <a:r>
              <a:rPr lang="it-IT" sz="2200" b="1" dirty="0" smtClean="0">
                <a:solidFill>
                  <a:srgbClr val="0000FF"/>
                </a:solidFill>
                <a:effectLst/>
                <a:latin typeface="Arial"/>
                <a:ea typeface="Times New Roman"/>
              </a:rPr>
              <a:t>Il </a:t>
            </a:r>
            <a:r>
              <a:rPr lang="it-IT" sz="2200" b="1" dirty="0" smtClean="0">
                <a:solidFill>
                  <a:srgbClr val="0000FF"/>
                </a:solidFill>
                <a:effectLst/>
                <a:latin typeface="Arial"/>
                <a:ea typeface="Times New Roman"/>
              </a:rPr>
              <a:t>volto materno rende la verità attraente</a:t>
            </a:r>
            <a:r>
              <a:rPr lang="it-IT" sz="2200" dirty="0" smtClean="0">
                <a:solidFill>
                  <a:srgbClr val="000000"/>
                </a:solidFill>
                <a:effectLst/>
                <a:latin typeface="Arial"/>
                <a:ea typeface="Times New Roman"/>
              </a:rPr>
              <a:t>, vicina. Ed è una scoperta affascinante e non più qualcosa di freddo e impersonale. </a:t>
            </a:r>
            <a:endParaRPr lang="it-IT" sz="2200" dirty="0" smtClean="0">
              <a:effectLst/>
              <a:latin typeface="Arial"/>
              <a:ea typeface="Calibri"/>
            </a:endParaRPr>
          </a:p>
          <a:p>
            <a:pPr algn="just">
              <a:spcAft>
                <a:spcPts val="0"/>
              </a:spcAft>
            </a:pPr>
            <a:endParaRPr lang="it-IT" sz="2200" dirty="0" smtClean="0">
              <a:solidFill>
                <a:srgbClr val="000000"/>
              </a:solidFill>
              <a:effectLst/>
              <a:latin typeface="Arial"/>
              <a:ea typeface="Times New Roman"/>
            </a:endParaRPr>
          </a:p>
          <a:p>
            <a:pPr algn="just">
              <a:spcAft>
                <a:spcPts val="0"/>
              </a:spcAft>
            </a:pPr>
            <a:r>
              <a:rPr lang="it-IT" sz="2200" dirty="0" smtClean="0">
                <a:solidFill>
                  <a:srgbClr val="000000"/>
                </a:solidFill>
                <a:effectLst/>
                <a:latin typeface="Arial"/>
                <a:ea typeface="Times New Roman"/>
              </a:rPr>
              <a:t>  Alcuni hanno detto che i cristiani non dovrebbero pensarsi come coloro che dalla riva si rivolgono a quelli che stanno sulla barca dicendo: «guarda che potresti affondare». </a:t>
            </a:r>
            <a:endParaRPr lang="it-IT" sz="2200" dirty="0" smtClean="0">
              <a:effectLst/>
              <a:latin typeface="Arial"/>
              <a:ea typeface="Calibri"/>
            </a:endParaRPr>
          </a:p>
          <a:p>
            <a:pPr algn="just">
              <a:spcAft>
                <a:spcPts val="0"/>
              </a:spcAft>
            </a:pPr>
            <a:endParaRPr lang="it-IT" sz="2200" b="1" dirty="0" smtClean="0">
              <a:solidFill>
                <a:srgbClr val="0000FF"/>
              </a:solidFill>
              <a:effectLst/>
              <a:latin typeface="Arial"/>
              <a:ea typeface="Times New Roman"/>
            </a:endParaRPr>
          </a:p>
          <a:p>
            <a:pPr algn="just">
              <a:spcAft>
                <a:spcPts val="0"/>
              </a:spcAft>
            </a:pPr>
            <a:r>
              <a:rPr lang="it-IT" sz="2200" b="1" dirty="0" smtClean="0">
                <a:solidFill>
                  <a:srgbClr val="0000FF"/>
                </a:solidFill>
                <a:effectLst/>
                <a:latin typeface="Arial"/>
                <a:ea typeface="Times New Roman"/>
              </a:rPr>
              <a:t>  Stiamo sulla barca, solidali </a:t>
            </a:r>
            <a:r>
              <a:rPr lang="it-IT" sz="2200" dirty="0" smtClean="0">
                <a:solidFill>
                  <a:srgbClr val="000000"/>
                </a:solidFill>
                <a:effectLst/>
                <a:latin typeface="Arial"/>
                <a:ea typeface="Times New Roman"/>
              </a:rPr>
              <a:t>con chi sta remando anzi remando ancora più forte</a:t>
            </a:r>
            <a:r>
              <a:rPr lang="it-IT" sz="2200" dirty="0" smtClean="0">
                <a:solidFill>
                  <a:srgbClr val="000000"/>
                </a:solidFill>
                <a:effectLst/>
                <a:latin typeface="Arial"/>
                <a:ea typeface="Times New Roman"/>
              </a:rPr>
              <a:t>!  </a:t>
            </a:r>
            <a:r>
              <a:rPr lang="it-IT" sz="2200" dirty="0" smtClean="0">
                <a:solidFill>
                  <a:srgbClr val="000000"/>
                </a:solidFill>
                <a:effectLst/>
                <a:latin typeface="Arial"/>
                <a:ea typeface="Times New Roman"/>
              </a:rPr>
              <a:t>E la solidarietà di Gesù con gli esseri umani. </a:t>
            </a:r>
            <a:r>
              <a:rPr lang="it-IT" sz="2200" dirty="0" smtClean="0">
                <a:solidFill>
                  <a:srgbClr val="000000"/>
                </a:solidFill>
                <a:effectLst/>
                <a:latin typeface="Arial"/>
                <a:ea typeface="Times New Roman"/>
              </a:rPr>
              <a:t> Se </a:t>
            </a:r>
            <a:r>
              <a:rPr lang="it-IT" sz="2200" dirty="0" smtClean="0">
                <a:solidFill>
                  <a:srgbClr val="000000"/>
                </a:solidFill>
                <a:effectLst/>
                <a:latin typeface="Arial"/>
                <a:ea typeface="Times New Roman"/>
              </a:rPr>
              <a:t>si coltiva questa solidarietà e la si evidenzia, la si ama e la si mostra, forse gli altri si sentiranno meno giudicati. </a:t>
            </a:r>
            <a:endParaRPr lang="it-IT" sz="2200" dirty="0" smtClean="0">
              <a:effectLst/>
              <a:latin typeface="Arial"/>
              <a:ea typeface="Calibri"/>
            </a:endParaRPr>
          </a:p>
          <a:p>
            <a:endParaRPr lang="it-IT" dirty="0"/>
          </a:p>
        </p:txBody>
      </p:sp>
    </p:spTree>
    <p:extLst>
      <p:ext uri="{BB962C8B-B14F-4D97-AF65-F5344CB8AC3E}">
        <p14:creationId xmlns:p14="http://schemas.microsoft.com/office/powerpoint/2010/main" val="17175343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Autofit/>
          </a:bodyPr>
          <a:lstStyle/>
          <a:p>
            <a:pPr algn="just">
              <a:spcAft>
                <a:spcPts val="0"/>
              </a:spcAft>
            </a:pPr>
            <a:r>
              <a:rPr lang="it-IT" sz="2200" b="1" dirty="0" smtClean="0">
                <a:solidFill>
                  <a:srgbClr val="0000FF"/>
                </a:solidFill>
                <a:effectLst/>
                <a:latin typeface="Arial"/>
                <a:ea typeface="Times New Roman"/>
              </a:rPr>
              <a:t>  Vogliamo una comunità attrattiva</a:t>
            </a:r>
            <a:r>
              <a:rPr lang="it-IT" sz="2200" dirty="0" smtClean="0">
                <a:solidFill>
                  <a:srgbClr val="000000"/>
                </a:solidFill>
                <a:effectLst/>
                <a:latin typeface="Arial"/>
                <a:ea typeface="Times New Roman"/>
              </a:rPr>
              <a:t>, attenta, sensibile</a:t>
            </a:r>
            <a:r>
              <a:rPr lang="it-IT" sz="2200" dirty="0" smtClean="0">
                <a:solidFill>
                  <a:srgbClr val="000000"/>
                </a:solidFill>
                <a:effectLst/>
                <a:latin typeface="Arial"/>
                <a:ea typeface="Times New Roman"/>
              </a:rPr>
              <a:t>.</a:t>
            </a:r>
          </a:p>
          <a:p>
            <a:pPr algn="just">
              <a:spcAft>
                <a:spcPts val="0"/>
              </a:spcAft>
            </a:pPr>
            <a:r>
              <a:rPr lang="it-IT" sz="2200" dirty="0">
                <a:solidFill>
                  <a:srgbClr val="000000"/>
                </a:solidFill>
                <a:latin typeface="Arial"/>
                <a:ea typeface="Times New Roman"/>
              </a:rPr>
              <a:t> </a:t>
            </a:r>
            <a:r>
              <a:rPr lang="it-IT" sz="2200" dirty="0" smtClean="0">
                <a:solidFill>
                  <a:srgbClr val="000000"/>
                </a:solidFill>
                <a:latin typeface="Arial"/>
                <a:ea typeface="Times New Roman"/>
              </a:rPr>
              <a:t> </a:t>
            </a:r>
            <a:r>
              <a:rPr lang="it-IT" sz="2200" dirty="0" smtClean="0">
                <a:solidFill>
                  <a:srgbClr val="000000"/>
                </a:solidFill>
                <a:effectLst/>
                <a:latin typeface="Arial"/>
                <a:ea typeface="Times New Roman"/>
              </a:rPr>
              <a:t> </a:t>
            </a:r>
            <a:r>
              <a:rPr lang="it-IT" sz="2200" dirty="0" smtClean="0">
                <a:solidFill>
                  <a:srgbClr val="000000"/>
                </a:solidFill>
                <a:effectLst/>
                <a:latin typeface="Arial"/>
                <a:ea typeface="Times New Roman"/>
              </a:rPr>
              <a:t>Altrimenti anche i cristiani saranno giudicati, per l’incoerenza</a:t>
            </a:r>
            <a:r>
              <a:rPr lang="it-IT" sz="2200" dirty="0" smtClean="0">
                <a:solidFill>
                  <a:srgbClr val="000000"/>
                </a:solidFill>
                <a:effectLst/>
                <a:latin typeface="Arial"/>
                <a:ea typeface="Times New Roman"/>
              </a:rPr>
              <a:t>.</a:t>
            </a:r>
          </a:p>
          <a:p>
            <a:pPr algn="just">
              <a:spcAft>
                <a:spcPts val="0"/>
              </a:spcAft>
            </a:pPr>
            <a:r>
              <a:rPr lang="it-IT" sz="2200" dirty="0">
                <a:solidFill>
                  <a:srgbClr val="000000"/>
                </a:solidFill>
                <a:latin typeface="Arial"/>
                <a:ea typeface="Times New Roman"/>
              </a:rPr>
              <a:t> </a:t>
            </a:r>
            <a:r>
              <a:rPr lang="it-IT" sz="2200" dirty="0" smtClean="0">
                <a:solidFill>
                  <a:srgbClr val="000000"/>
                </a:solidFill>
                <a:latin typeface="Arial"/>
                <a:ea typeface="Times New Roman"/>
              </a:rPr>
              <a:t> </a:t>
            </a:r>
            <a:r>
              <a:rPr lang="it-IT" sz="2200" dirty="0" smtClean="0">
                <a:solidFill>
                  <a:srgbClr val="000000"/>
                </a:solidFill>
                <a:effectLst/>
                <a:latin typeface="Arial"/>
                <a:ea typeface="Times New Roman"/>
              </a:rPr>
              <a:t> </a:t>
            </a:r>
            <a:r>
              <a:rPr lang="it-IT" sz="2200" dirty="0" smtClean="0">
                <a:solidFill>
                  <a:srgbClr val="000000"/>
                </a:solidFill>
                <a:effectLst/>
                <a:latin typeface="Arial"/>
                <a:ea typeface="Times New Roman"/>
              </a:rPr>
              <a:t>E questo ha sempre pesanti conseguenze su come viene percepita la Chiesa tutta, perdendo oltretutto in credibilità e non raccogliendo quella simpatia di cui si parlava prima. </a:t>
            </a:r>
            <a:endParaRPr lang="it-IT" sz="2200" dirty="0" smtClean="0">
              <a:effectLst/>
              <a:latin typeface="Arial"/>
              <a:ea typeface="Calibri"/>
            </a:endParaRPr>
          </a:p>
          <a:p>
            <a:pPr algn="just">
              <a:spcAft>
                <a:spcPts val="0"/>
              </a:spcAft>
            </a:pPr>
            <a:endParaRPr lang="it-IT" sz="2200" b="1" dirty="0" smtClean="0">
              <a:solidFill>
                <a:srgbClr val="0000FF"/>
              </a:solidFill>
              <a:effectLst/>
              <a:latin typeface="Arial"/>
              <a:ea typeface="Times New Roman"/>
            </a:endParaRPr>
          </a:p>
          <a:p>
            <a:pPr algn="just">
              <a:spcAft>
                <a:spcPts val="0"/>
              </a:spcAft>
            </a:pPr>
            <a:r>
              <a:rPr lang="it-IT" sz="2200" b="1" dirty="0" smtClean="0">
                <a:solidFill>
                  <a:srgbClr val="0000FF"/>
                </a:solidFill>
                <a:effectLst/>
                <a:latin typeface="Arial"/>
                <a:ea typeface="Times New Roman"/>
              </a:rPr>
              <a:t>  La Chiesa non può e non vuole pensarsi separata</a:t>
            </a:r>
            <a:r>
              <a:rPr lang="it-IT" sz="2200" dirty="0" smtClean="0">
                <a:solidFill>
                  <a:srgbClr val="000000"/>
                </a:solidFill>
                <a:effectLst/>
                <a:latin typeface="Arial"/>
                <a:ea typeface="Times New Roman"/>
              </a:rPr>
              <a:t> dalla città degli uomini. In essa trova se stessa. La città degli uomini è l’orizzonte nel quale “immaginare </a:t>
            </a:r>
            <a:r>
              <a:rPr lang="it-IT" sz="2200" b="1" dirty="0" smtClean="0">
                <a:solidFill>
                  <a:srgbClr val="0000FF"/>
                </a:solidFill>
                <a:effectLst/>
                <a:latin typeface="Arial"/>
                <a:ea typeface="Times New Roman"/>
              </a:rPr>
              <a:t>spazi di preghiera e di comunione</a:t>
            </a:r>
            <a:r>
              <a:rPr lang="it-IT" sz="2200" dirty="0" smtClean="0">
                <a:solidFill>
                  <a:srgbClr val="000000"/>
                </a:solidFill>
                <a:effectLst/>
                <a:latin typeface="Arial"/>
                <a:ea typeface="Times New Roman"/>
              </a:rPr>
              <a:t> con caratteristiche innovative, più attraenti e significative per le popolazioni urbane. </a:t>
            </a:r>
          </a:p>
          <a:p>
            <a:pPr algn="just">
              <a:spcAft>
                <a:spcPts val="0"/>
              </a:spcAft>
            </a:pPr>
            <a:endParaRPr lang="it-IT" sz="2200" dirty="0">
              <a:solidFill>
                <a:srgbClr val="000000"/>
              </a:solidFill>
              <a:latin typeface="Arial"/>
              <a:ea typeface="Times New Roman"/>
            </a:endParaRPr>
          </a:p>
          <a:p>
            <a:pPr algn="just">
              <a:spcAft>
                <a:spcPts val="0"/>
              </a:spcAft>
            </a:pPr>
            <a:r>
              <a:rPr lang="it-IT" sz="2200" dirty="0" smtClean="0">
                <a:solidFill>
                  <a:srgbClr val="000000"/>
                </a:solidFill>
                <a:effectLst/>
                <a:latin typeface="Arial"/>
                <a:ea typeface="Times New Roman"/>
              </a:rPr>
              <a:t>  «</a:t>
            </a:r>
            <a:r>
              <a:rPr lang="it-IT" sz="2200" dirty="0" smtClean="0">
                <a:solidFill>
                  <a:srgbClr val="000000"/>
                </a:solidFill>
                <a:effectLst/>
                <a:latin typeface="Arial"/>
                <a:ea typeface="Times New Roman"/>
              </a:rPr>
              <a:t>Vivere fino in fondo ciò che è umano e introdursi nel cuore delle sfide come fermento di testimonianza, in qualsiasi cultura, in qualsiasi città, migliora il cristiano e feconda la città» (EG75). </a:t>
            </a:r>
            <a:endParaRPr lang="it-IT" sz="2200" dirty="0" smtClean="0">
              <a:effectLst/>
              <a:latin typeface="Arial"/>
              <a:ea typeface="Calibri"/>
            </a:endParaRPr>
          </a:p>
          <a:p>
            <a:endParaRPr lang="it-IT" dirty="0"/>
          </a:p>
        </p:txBody>
      </p:sp>
    </p:spTree>
    <p:extLst>
      <p:ext uri="{BB962C8B-B14F-4D97-AF65-F5344CB8AC3E}">
        <p14:creationId xmlns:p14="http://schemas.microsoft.com/office/powerpoint/2010/main" val="36024616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rmAutofit/>
          </a:bodyPr>
          <a:lstStyle/>
          <a:p>
            <a:pPr marR="74930"/>
            <a:r>
              <a:rPr lang="it-IT" sz="2800" b="1" dirty="0" smtClean="0">
                <a:solidFill>
                  <a:srgbClr val="000000"/>
                </a:solidFill>
                <a:effectLst/>
                <a:latin typeface="Arial"/>
                <a:ea typeface="Times New Roman"/>
              </a:rPr>
              <a:t>PRIMA PARTE</a:t>
            </a:r>
            <a:r>
              <a:rPr lang="it-IT" dirty="0" smtClean="0">
                <a:solidFill>
                  <a:srgbClr val="000000"/>
                </a:solidFill>
                <a:effectLst/>
                <a:latin typeface="Arial"/>
                <a:ea typeface="Times New Roman"/>
              </a:rPr>
              <a:t>   </a:t>
            </a:r>
            <a:br>
              <a:rPr lang="it-IT" dirty="0" smtClean="0">
                <a:solidFill>
                  <a:srgbClr val="000000"/>
                </a:solidFill>
                <a:effectLst/>
                <a:latin typeface="Arial"/>
                <a:ea typeface="Times New Roman"/>
              </a:rPr>
            </a:br>
            <a:r>
              <a:rPr lang="it-IT" sz="2400" i="1" dirty="0" smtClean="0">
                <a:solidFill>
                  <a:srgbClr val="000000"/>
                </a:solidFill>
                <a:effectLst/>
                <a:latin typeface="Arial"/>
                <a:ea typeface="Times New Roman"/>
              </a:rPr>
              <a:t>Rilettura del cammino intrapreso: </a:t>
            </a:r>
          </a:p>
          <a:p>
            <a:pPr marR="74930"/>
            <a:r>
              <a:rPr lang="it-IT" sz="2400" i="1" dirty="0" smtClean="0">
                <a:solidFill>
                  <a:srgbClr val="000000"/>
                </a:solidFill>
                <a:effectLst/>
                <a:latin typeface="Arial"/>
                <a:ea typeface="Times New Roman"/>
              </a:rPr>
              <a:t>cos’è emerso e cosa far crescere</a:t>
            </a:r>
            <a:endParaRPr lang="it-IT" sz="2400" dirty="0" smtClean="0">
              <a:effectLst/>
              <a:latin typeface="Arial"/>
              <a:ea typeface="Calibri"/>
            </a:endParaRPr>
          </a:p>
          <a:p>
            <a:pPr marR="74930" algn="l">
              <a:lnSpc>
                <a:spcPct val="150000"/>
              </a:lnSpc>
              <a:spcAft>
                <a:spcPts val="0"/>
              </a:spcAft>
            </a:pPr>
            <a:r>
              <a:rPr lang="it-IT" dirty="0" smtClean="0">
                <a:solidFill>
                  <a:srgbClr val="000000"/>
                </a:solidFill>
                <a:effectLst/>
                <a:latin typeface="Arial"/>
                <a:ea typeface="Times New Roman"/>
              </a:rPr>
              <a:t>		</a:t>
            </a:r>
            <a:endParaRPr lang="it-IT" dirty="0" smtClean="0">
              <a:effectLst/>
              <a:latin typeface="Arial"/>
              <a:ea typeface="Calibri"/>
            </a:endParaRPr>
          </a:p>
          <a:p>
            <a:pPr marL="810260" marR="74930" indent="-810260" algn="l">
              <a:lnSpc>
                <a:spcPct val="110000"/>
              </a:lnSpc>
              <a:spcAft>
                <a:spcPts val="0"/>
              </a:spcAft>
              <a:buAutoNum type="arabicPeriod"/>
              <a:tabLst>
                <a:tab pos="900430" algn="l"/>
              </a:tabLst>
            </a:pPr>
            <a:r>
              <a:rPr lang="it-IT" sz="2400" dirty="0">
                <a:solidFill>
                  <a:srgbClr val="000000"/>
                </a:solidFill>
                <a:latin typeface="Arial"/>
                <a:ea typeface="Times New Roman"/>
              </a:rPr>
              <a:t>Un cammino sinodale dentro la città degli uomini </a:t>
            </a:r>
          </a:p>
          <a:p>
            <a:pPr marL="810260" marR="74930" indent="-810260" algn="l">
              <a:lnSpc>
                <a:spcPct val="110000"/>
              </a:lnSpc>
              <a:spcAft>
                <a:spcPts val="0"/>
              </a:spcAft>
              <a:buAutoNum type="arabicPeriod"/>
              <a:tabLst>
                <a:tab pos="900430" algn="l"/>
              </a:tabLst>
            </a:pPr>
            <a:r>
              <a:rPr lang="it-IT" sz="2400" b="1" dirty="0">
                <a:solidFill>
                  <a:srgbClr val="FF0000"/>
                </a:solidFill>
                <a:latin typeface="Arial"/>
                <a:ea typeface="Times New Roman"/>
              </a:rPr>
              <a:t>La Chiesa è comunione </a:t>
            </a:r>
            <a:r>
              <a:rPr lang="it-IT" sz="2400" dirty="0" smtClean="0">
                <a:solidFill>
                  <a:srgbClr val="000000"/>
                </a:solidFill>
                <a:effectLst/>
                <a:latin typeface="Arial"/>
                <a:ea typeface="Times New Roman"/>
              </a:rPr>
              <a:t>	 </a:t>
            </a:r>
          </a:p>
          <a:p>
            <a:pPr marL="810260" marR="74930" indent="-810260" algn="l">
              <a:lnSpc>
                <a:spcPct val="110000"/>
              </a:lnSpc>
              <a:spcAft>
                <a:spcPts val="0"/>
              </a:spcAft>
              <a:buAutoNum type="arabicPeriod"/>
              <a:tabLst>
                <a:tab pos="900430" algn="l"/>
              </a:tabLst>
            </a:pPr>
            <a:r>
              <a:rPr lang="it-IT" sz="2400" dirty="0">
                <a:solidFill>
                  <a:srgbClr val="000000"/>
                </a:solidFill>
                <a:latin typeface="Arial"/>
                <a:ea typeface="Times New Roman"/>
              </a:rPr>
              <a:t>L’Eucarestia fa la Chiesa </a:t>
            </a:r>
            <a:r>
              <a:rPr lang="it-IT" sz="2400" dirty="0" smtClean="0">
                <a:solidFill>
                  <a:srgbClr val="000000"/>
                </a:solidFill>
                <a:effectLst/>
                <a:latin typeface="Arial"/>
                <a:ea typeface="Times New Roman"/>
              </a:rPr>
              <a:t>	</a:t>
            </a:r>
          </a:p>
          <a:p>
            <a:pPr marL="810260" marR="74930" indent="-810260" algn="l">
              <a:lnSpc>
                <a:spcPct val="110000"/>
              </a:lnSpc>
              <a:spcAft>
                <a:spcPts val="0"/>
              </a:spcAft>
              <a:buAutoNum type="arabicPeriod"/>
              <a:tabLst>
                <a:tab pos="900430" algn="l"/>
              </a:tabLst>
            </a:pPr>
            <a:r>
              <a:rPr lang="it-IT" sz="2400" dirty="0" smtClean="0">
                <a:solidFill>
                  <a:srgbClr val="000000"/>
                </a:solidFill>
                <a:effectLst/>
                <a:latin typeface="Arial"/>
                <a:ea typeface="Times New Roman"/>
              </a:rPr>
              <a:t>La Chiesa è missionaria 	</a:t>
            </a:r>
          </a:p>
          <a:p>
            <a:pPr marL="810260" marR="74930" indent="-810260" algn="l">
              <a:lnSpc>
                <a:spcPct val="110000"/>
              </a:lnSpc>
              <a:spcAft>
                <a:spcPts val="0"/>
              </a:spcAft>
              <a:buAutoNum type="arabicPeriod"/>
              <a:tabLst>
                <a:tab pos="900430" algn="l"/>
              </a:tabLst>
            </a:pPr>
            <a:r>
              <a:rPr lang="it-IT" sz="2400" dirty="0" smtClean="0">
                <a:solidFill>
                  <a:srgbClr val="000000"/>
                </a:solidFill>
                <a:effectLst/>
                <a:latin typeface="Arial"/>
                <a:ea typeface="Times New Roman"/>
              </a:rPr>
              <a:t>La Chiesa e la città 	</a:t>
            </a:r>
          </a:p>
          <a:p>
            <a:pPr marL="810260" marR="74930" indent="-810260" algn="l">
              <a:lnSpc>
                <a:spcPct val="110000"/>
              </a:lnSpc>
              <a:spcAft>
                <a:spcPts val="0"/>
              </a:spcAft>
              <a:buAutoNum type="arabicPeriod"/>
              <a:tabLst>
                <a:tab pos="900430" algn="l"/>
              </a:tabLst>
            </a:pPr>
            <a:r>
              <a:rPr lang="it-IT" sz="2400" dirty="0" smtClean="0">
                <a:solidFill>
                  <a:srgbClr val="000000"/>
                </a:solidFill>
                <a:effectLst/>
                <a:latin typeface="Arial"/>
                <a:ea typeface="Times New Roman"/>
              </a:rPr>
              <a:t>Le attese della città degli uomini </a:t>
            </a:r>
            <a:endParaRPr lang="it-IT" sz="2400" dirty="0"/>
          </a:p>
        </p:txBody>
      </p:sp>
    </p:spTree>
    <p:extLst>
      <p:ext uri="{BB962C8B-B14F-4D97-AF65-F5344CB8AC3E}">
        <p14:creationId xmlns:p14="http://schemas.microsoft.com/office/powerpoint/2010/main" val="23440270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Autofit/>
          </a:bodyPr>
          <a:lstStyle/>
          <a:p>
            <a:pPr algn="just">
              <a:spcAft>
                <a:spcPts val="0"/>
              </a:spcAft>
            </a:pPr>
            <a:r>
              <a:rPr lang="it-IT" sz="2200" b="1" dirty="0" smtClean="0">
                <a:solidFill>
                  <a:srgbClr val="0000FF"/>
                </a:solidFill>
                <a:effectLst/>
                <a:latin typeface="Arial"/>
                <a:ea typeface="Times New Roman"/>
              </a:rPr>
              <a:t>  La </a:t>
            </a:r>
            <a:r>
              <a:rPr lang="it-IT" sz="2200" b="1" dirty="0" smtClean="0">
                <a:solidFill>
                  <a:srgbClr val="0000FF"/>
                </a:solidFill>
                <a:effectLst/>
                <a:latin typeface="Arial"/>
                <a:ea typeface="Times New Roman"/>
              </a:rPr>
              <a:t>Chiesa è </a:t>
            </a:r>
            <a:r>
              <a:rPr lang="it-IT" sz="2200" b="1" dirty="0" smtClean="0">
                <a:solidFill>
                  <a:srgbClr val="FF0000"/>
                </a:solidFill>
                <a:effectLst/>
                <a:latin typeface="Arial"/>
                <a:ea typeface="Times New Roman"/>
              </a:rPr>
              <a:t>comunione</a:t>
            </a:r>
            <a:r>
              <a:rPr lang="it-IT" sz="2200" dirty="0" smtClean="0">
                <a:solidFill>
                  <a:srgbClr val="000000"/>
                </a:solidFill>
                <a:effectLst/>
                <a:latin typeface="Arial"/>
                <a:ea typeface="Times New Roman"/>
              </a:rPr>
              <a:t>. </a:t>
            </a:r>
            <a:r>
              <a:rPr lang="it-IT" sz="2200" u="sng" dirty="0" smtClean="0">
                <a:solidFill>
                  <a:srgbClr val="000000"/>
                </a:solidFill>
                <a:effectLst/>
                <a:latin typeface="Arial"/>
                <a:ea typeface="Times New Roman"/>
              </a:rPr>
              <a:t>Potremmo sintetizzare in questa affermazione l’intero insegnamento conciliare sulla Chiesa.</a:t>
            </a:r>
            <a:r>
              <a:rPr lang="it-IT" sz="2200" dirty="0" smtClean="0">
                <a:solidFill>
                  <a:srgbClr val="000000"/>
                </a:solidFill>
                <a:effectLst/>
                <a:latin typeface="Arial"/>
                <a:ea typeface="Times New Roman"/>
              </a:rPr>
              <a:t> C’è come un’identificazione tra i due termini. Sono inscindibili </a:t>
            </a:r>
            <a:endParaRPr lang="it-IT" sz="2200" dirty="0" smtClean="0">
              <a:effectLst/>
              <a:latin typeface="Arial"/>
              <a:ea typeface="Calibri"/>
            </a:endParaRPr>
          </a:p>
          <a:p>
            <a:pPr algn="just">
              <a:spcAft>
                <a:spcPts val="0"/>
              </a:spcAft>
            </a:pPr>
            <a:r>
              <a:rPr lang="it-IT" sz="2200" b="1" dirty="0" smtClean="0">
                <a:solidFill>
                  <a:srgbClr val="0000FF"/>
                </a:solidFill>
                <a:effectLst/>
                <a:latin typeface="Arial"/>
                <a:ea typeface="Times New Roman"/>
              </a:rPr>
              <a:t>  Non </a:t>
            </a:r>
            <a:r>
              <a:rPr lang="it-IT" sz="2200" b="1" dirty="0" smtClean="0">
                <a:solidFill>
                  <a:srgbClr val="0000FF"/>
                </a:solidFill>
                <a:effectLst/>
                <a:latin typeface="Arial"/>
                <a:ea typeface="Times New Roman"/>
              </a:rPr>
              <a:t>c’è rinnovamento e missione senza crescere nella comunione</a:t>
            </a:r>
            <a:r>
              <a:rPr lang="it-IT" sz="2200" dirty="0" smtClean="0">
                <a:solidFill>
                  <a:srgbClr val="000000"/>
                </a:solidFill>
                <a:effectLst/>
                <a:latin typeface="Arial"/>
                <a:ea typeface="Times New Roman"/>
              </a:rPr>
              <a:t>. </a:t>
            </a:r>
            <a:endParaRPr lang="it-IT" sz="2200" dirty="0" smtClean="0">
              <a:effectLst/>
              <a:latin typeface="Arial"/>
              <a:ea typeface="Calibri"/>
            </a:endParaRPr>
          </a:p>
          <a:p>
            <a:pPr algn="just">
              <a:spcAft>
                <a:spcPts val="0"/>
              </a:spcAft>
            </a:pPr>
            <a:r>
              <a:rPr lang="it-IT" sz="2200" i="1" dirty="0" smtClean="0">
                <a:solidFill>
                  <a:srgbClr val="000000"/>
                </a:solidFill>
                <a:effectLst/>
                <a:latin typeface="Arial"/>
                <a:ea typeface="Times New Roman"/>
              </a:rPr>
              <a:t> </a:t>
            </a:r>
            <a:endParaRPr lang="it-IT" sz="2200" dirty="0" smtClean="0">
              <a:effectLst/>
              <a:latin typeface="Arial"/>
              <a:ea typeface="Calibri"/>
            </a:endParaRPr>
          </a:p>
          <a:p>
            <a:pPr algn="just">
              <a:spcAft>
                <a:spcPts val="0"/>
              </a:spcAft>
            </a:pPr>
            <a:r>
              <a:rPr lang="it-IT" sz="2200" i="1" dirty="0" smtClean="0">
                <a:solidFill>
                  <a:srgbClr val="000000"/>
                </a:solidFill>
                <a:effectLst/>
                <a:latin typeface="Arial"/>
                <a:ea typeface="Times New Roman"/>
              </a:rPr>
              <a:t>  L’</a:t>
            </a:r>
            <a:r>
              <a:rPr lang="it-IT" sz="2200" i="1" dirty="0" err="1" smtClean="0">
                <a:solidFill>
                  <a:srgbClr val="000000"/>
                </a:solidFill>
                <a:effectLst/>
                <a:latin typeface="Arial"/>
                <a:ea typeface="Times New Roman"/>
              </a:rPr>
              <a:t>Evangelii</a:t>
            </a:r>
            <a:r>
              <a:rPr lang="it-IT" sz="2200" i="1" dirty="0" smtClean="0">
                <a:solidFill>
                  <a:srgbClr val="000000"/>
                </a:solidFill>
                <a:effectLst/>
                <a:latin typeface="Arial"/>
                <a:ea typeface="Times New Roman"/>
              </a:rPr>
              <a:t> </a:t>
            </a:r>
            <a:r>
              <a:rPr lang="it-IT" sz="2200" i="1" dirty="0" err="1" smtClean="0">
                <a:solidFill>
                  <a:srgbClr val="000000"/>
                </a:solidFill>
                <a:effectLst/>
                <a:latin typeface="Arial"/>
                <a:ea typeface="Times New Roman"/>
              </a:rPr>
              <a:t>Gaudium</a:t>
            </a:r>
            <a:r>
              <a:rPr lang="it-IT" sz="2200" i="1" dirty="0" smtClean="0">
                <a:solidFill>
                  <a:srgbClr val="000000"/>
                </a:solidFill>
                <a:effectLst/>
                <a:latin typeface="Arial"/>
                <a:ea typeface="Times New Roman"/>
              </a:rPr>
              <a:t> </a:t>
            </a:r>
            <a:r>
              <a:rPr lang="it-IT" sz="2200" dirty="0" smtClean="0">
                <a:solidFill>
                  <a:srgbClr val="000000"/>
                </a:solidFill>
                <a:effectLst/>
                <a:latin typeface="Arial"/>
                <a:ea typeface="Times New Roman"/>
              </a:rPr>
              <a:t>ci sollecita tutti a sentire, a </a:t>
            </a:r>
            <a:r>
              <a:rPr lang="it-IT" sz="2200" b="1" dirty="0" smtClean="0">
                <a:solidFill>
                  <a:srgbClr val="0000FF"/>
                </a:solidFill>
                <a:effectLst/>
                <a:latin typeface="Arial"/>
                <a:ea typeface="Times New Roman"/>
              </a:rPr>
              <a:t>vivere ed a comunicare il Vangelo</a:t>
            </a:r>
            <a:r>
              <a:rPr lang="it-IT" sz="2200" dirty="0" smtClean="0">
                <a:solidFill>
                  <a:srgbClr val="000000"/>
                </a:solidFill>
                <a:effectLst/>
                <a:latin typeface="Arial"/>
                <a:ea typeface="Times New Roman"/>
              </a:rPr>
              <a:t> oggi, con la gioia dell’incontro personale con il Signore e con il nostro prossimo. Essa </a:t>
            </a:r>
            <a:r>
              <a:rPr lang="it-IT" sz="2200" b="1" dirty="0" smtClean="0">
                <a:solidFill>
                  <a:srgbClr val="0000FF"/>
                </a:solidFill>
                <a:effectLst/>
                <a:latin typeface="Arial"/>
                <a:ea typeface="Times New Roman"/>
              </a:rPr>
              <a:t>non è solo una relazione umana</a:t>
            </a:r>
            <a:r>
              <a:rPr lang="it-IT" sz="2200" dirty="0" smtClean="0">
                <a:solidFill>
                  <a:srgbClr val="000000"/>
                </a:solidFill>
                <a:effectLst/>
                <a:latin typeface="Arial"/>
                <a:ea typeface="Times New Roman"/>
              </a:rPr>
              <a:t>, pur così importante e consolante quando c’è ed è significativa e duratura. La comunione è il </a:t>
            </a:r>
            <a:r>
              <a:rPr lang="it-IT" sz="2200" b="1" dirty="0" smtClean="0">
                <a:solidFill>
                  <a:srgbClr val="0000FF"/>
                </a:solidFill>
                <a:effectLst/>
                <a:latin typeface="Arial"/>
                <a:ea typeface="Times New Roman"/>
              </a:rPr>
              <a:t>frutto del legame di amore che Gesù</a:t>
            </a:r>
            <a:r>
              <a:rPr lang="it-IT" sz="2200" dirty="0" smtClean="0">
                <a:solidFill>
                  <a:srgbClr val="000000"/>
                </a:solidFill>
                <a:effectLst/>
                <a:latin typeface="Arial"/>
                <a:ea typeface="Times New Roman"/>
              </a:rPr>
              <a:t> è venuto, </a:t>
            </a:r>
            <a:r>
              <a:rPr lang="it-IT" sz="2200" dirty="0" smtClean="0">
                <a:solidFill>
                  <a:srgbClr val="000000"/>
                </a:solidFill>
                <a:effectLst/>
                <a:latin typeface="Arial"/>
                <a:ea typeface="Times New Roman"/>
              </a:rPr>
              <a:t>faticosamente, </a:t>
            </a:r>
            <a:r>
              <a:rPr lang="it-IT" sz="2200" dirty="0" smtClean="0">
                <a:solidFill>
                  <a:srgbClr val="000000"/>
                </a:solidFill>
                <a:effectLst/>
                <a:latin typeface="Arial"/>
                <a:ea typeface="Times New Roman"/>
              </a:rPr>
              <a:t>ad insegnarci. </a:t>
            </a:r>
            <a:endParaRPr lang="it-IT" sz="2200" dirty="0" smtClean="0">
              <a:effectLst/>
              <a:latin typeface="Arial"/>
              <a:ea typeface="Calibri"/>
            </a:endParaRPr>
          </a:p>
          <a:p>
            <a:pPr algn="just">
              <a:spcAft>
                <a:spcPts val="0"/>
              </a:spcAft>
            </a:pPr>
            <a:r>
              <a:rPr lang="it-IT" sz="2200" b="1" dirty="0" smtClean="0">
                <a:solidFill>
                  <a:srgbClr val="0000FF"/>
                </a:solidFill>
                <a:effectLst/>
                <a:latin typeface="Arial"/>
                <a:ea typeface="Times New Roman"/>
              </a:rPr>
              <a:t>  E </a:t>
            </a:r>
            <a:r>
              <a:rPr lang="it-IT" sz="2200" b="1" dirty="0" smtClean="0">
                <a:solidFill>
                  <a:srgbClr val="0000FF"/>
                </a:solidFill>
                <a:effectLst/>
                <a:latin typeface="Arial"/>
                <a:ea typeface="Times New Roman"/>
              </a:rPr>
              <a:t>il suo dono, </a:t>
            </a:r>
            <a:r>
              <a:rPr lang="it-IT" sz="2200" dirty="0" smtClean="0">
                <a:solidFill>
                  <a:srgbClr val="000000"/>
                </a:solidFill>
                <a:effectLst/>
                <a:latin typeface="Arial"/>
                <a:ea typeface="Times New Roman"/>
              </a:rPr>
              <a:t>quello che deriva dal lasciarci raccogliere da Lui e dall'imparare a mettere in pratica il suo comandamento dell’amatevi gli uni gli altri. Per questo la comunione è beatitudine e santità. </a:t>
            </a:r>
            <a:endParaRPr lang="it-IT" sz="2200" dirty="0" smtClean="0">
              <a:effectLst/>
              <a:latin typeface="Arial"/>
              <a:ea typeface="Calibri"/>
            </a:endParaRPr>
          </a:p>
          <a:p>
            <a:endParaRPr lang="it-IT" dirty="0"/>
          </a:p>
        </p:txBody>
      </p:sp>
    </p:spTree>
    <p:extLst>
      <p:ext uri="{BB962C8B-B14F-4D97-AF65-F5344CB8AC3E}">
        <p14:creationId xmlns:p14="http://schemas.microsoft.com/office/powerpoint/2010/main" val="36024616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Autofit/>
          </a:bodyPr>
          <a:lstStyle/>
          <a:p>
            <a:pPr algn="just">
              <a:spcAft>
                <a:spcPts val="0"/>
              </a:spcAft>
            </a:pPr>
            <a:r>
              <a:rPr lang="it-IT" sz="2200" dirty="0" smtClean="0">
                <a:solidFill>
                  <a:srgbClr val="000000"/>
                </a:solidFill>
                <a:effectLst/>
                <a:latin typeface="Arial"/>
                <a:ea typeface="Times New Roman"/>
              </a:rPr>
              <a:t>  Gesù </a:t>
            </a:r>
            <a:r>
              <a:rPr lang="it-IT" sz="2200" dirty="0" smtClean="0">
                <a:solidFill>
                  <a:srgbClr val="000000"/>
                </a:solidFill>
                <a:effectLst/>
                <a:latin typeface="Arial"/>
                <a:ea typeface="Times New Roman"/>
              </a:rPr>
              <a:t>manda i suoi discepoli, mai però da soli, sempre </a:t>
            </a:r>
            <a:r>
              <a:rPr lang="it-IT" sz="2200" b="1" dirty="0" smtClean="0">
                <a:solidFill>
                  <a:srgbClr val="0000FF"/>
                </a:solidFill>
                <a:effectLst/>
                <a:latin typeface="Arial"/>
                <a:ea typeface="Times New Roman"/>
              </a:rPr>
              <a:t>a due a due</a:t>
            </a:r>
            <a:r>
              <a:rPr lang="it-IT" sz="2200" dirty="0" smtClean="0">
                <a:solidFill>
                  <a:srgbClr val="000000"/>
                </a:solidFill>
                <a:effectLst/>
                <a:latin typeface="Arial"/>
                <a:ea typeface="Times New Roman"/>
              </a:rPr>
              <a:t>: ognuno ha sempre un fratello e ognuno deve esserlo per l’altro. </a:t>
            </a:r>
            <a:endParaRPr lang="it-IT" sz="2200" dirty="0" smtClean="0">
              <a:effectLst/>
              <a:latin typeface="Arial"/>
              <a:ea typeface="Calibri"/>
            </a:endParaRPr>
          </a:p>
          <a:p>
            <a:pPr algn="just">
              <a:spcAft>
                <a:spcPts val="0"/>
              </a:spcAft>
            </a:pPr>
            <a:r>
              <a:rPr lang="it-IT" sz="2200" dirty="0" smtClean="0">
                <a:solidFill>
                  <a:srgbClr val="000000"/>
                </a:solidFill>
                <a:effectLst/>
                <a:latin typeface="Arial"/>
                <a:ea typeface="Times New Roman"/>
              </a:rPr>
              <a:t> </a:t>
            </a:r>
            <a:endParaRPr lang="it-IT" sz="2200" dirty="0" smtClean="0">
              <a:effectLst/>
              <a:latin typeface="Arial"/>
              <a:ea typeface="Calibri"/>
            </a:endParaRPr>
          </a:p>
          <a:p>
            <a:pPr algn="just">
              <a:spcAft>
                <a:spcPts val="0"/>
              </a:spcAft>
            </a:pPr>
            <a:r>
              <a:rPr lang="it-IT" sz="2200" b="1" dirty="0" smtClean="0">
                <a:solidFill>
                  <a:srgbClr val="0000FF"/>
                </a:solidFill>
                <a:effectLst/>
                <a:latin typeface="Arial"/>
                <a:ea typeface="Times New Roman"/>
              </a:rPr>
              <a:t>  È </a:t>
            </a:r>
            <a:r>
              <a:rPr lang="it-IT" sz="2200" b="1" dirty="0" smtClean="0">
                <a:solidFill>
                  <a:srgbClr val="0000FF"/>
                </a:solidFill>
                <a:effectLst/>
                <a:latin typeface="Arial"/>
                <a:ea typeface="Times New Roman"/>
              </a:rPr>
              <a:t>dono dello Spirito</a:t>
            </a:r>
            <a:r>
              <a:rPr lang="it-IT" sz="2200" dirty="0" smtClean="0">
                <a:solidFill>
                  <a:srgbClr val="000000"/>
                </a:solidFill>
                <a:effectLst/>
                <a:latin typeface="Arial"/>
                <a:ea typeface="Times New Roman"/>
              </a:rPr>
              <a:t> frutto della Pentecoste, luogo santo dell’incarnazione di Cristo così legato a quella presenza sull'altare da cui nasce e si nutre. </a:t>
            </a:r>
            <a:endParaRPr lang="it-IT" sz="2200" dirty="0" smtClean="0">
              <a:effectLst/>
              <a:latin typeface="Arial"/>
              <a:ea typeface="Calibri"/>
            </a:endParaRPr>
          </a:p>
          <a:p>
            <a:pPr algn="just">
              <a:spcAft>
                <a:spcPts val="0"/>
              </a:spcAft>
            </a:pPr>
            <a:r>
              <a:rPr lang="it-IT" sz="2200" dirty="0" smtClean="0">
                <a:solidFill>
                  <a:srgbClr val="000000"/>
                </a:solidFill>
                <a:effectLst/>
                <a:latin typeface="Arial"/>
                <a:ea typeface="Times New Roman"/>
              </a:rPr>
              <a:t> </a:t>
            </a:r>
            <a:endParaRPr lang="it-IT" sz="2200" dirty="0" smtClean="0">
              <a:effectLst/>
              <a:latin typeface="Arial"/>
              <a:ea typeface="Calibri"/>
            </a:endParaRPr>
          </a:p>
          <a:p>
            <a:pPr algn="just">
              <a:spcAft>
                <a:spcPts val="0"/>
              </a:spcAft>
            </a:pPr>
            <a:r>
              <a:rPr lang="it-IT" sz="2200" dirty="0" smtClean="0">
                <a:solidFill>
                  <a:srgbClr val="000000"/>
                </a:solidFill>
                <a:effectLst/>
                <a:latin typeface="Arial"/>
                <a:ea typeface="Times New Roman"/>
              </a:rPr>
              <a:t>  Solo </a:t>
            </a:r>
            <a:r>
              <a:rPr lang="it-IT" sz="2200" dirty="0" smtClean="0">
                <a:solidFill>
                  <a:srgbClr val="000000"/>
                </a:solidFill>
                <a:effectLst/>
                <a:latin typeface="Arial"/>
                <a:ea typeface="Times New Roman"/>
              </a:rPr>
              <a:t>la </a:t>
            </a:r>
            <a:r>
              <a:rPr lang="it-IT" sz="2200" b="1" dirty="0" smtClean="0">
                <a:solidFill>
                  <a:srgbClr val="0000FF"/>
                </a:solidFill>
                <a:effectLst/>
                <a:latin typeface="Arial"/>
                <a:ea typeface="Times New Roman"/>
              </a:rPr>
              <a:t>comunione sollecita e valorizza il carisma di ognuno</a:t>
            </a:r>
            <a:r>
              <a:rPr lang="it-IT" sz="2200" dirty="0" smtClean="0">
                <a:solidFill>
                  <a:srgbClr val="000000"/>
                </a:solidFill>
                <a:effectLst/>
                <a:latin typeface="Arial"/>
                <a:ea typeface="Times New Roman"/>
              </a:rPr>
              <a:t>, che senza diventa motivo di divisione. Essa «non è mai </a:t>
            </a:r>
            <a:r>
              <a:rPr lang="it-IT" sz="2200" dirty="0" smtClean="0">
                <a:solidFill>
                  <a:srgbClr val="000000"/>
                </a:solidFill>
                <a:effectLst/>
                <a:latin typeface="Arial"/>
                <a:ea typeface="Times New Roman"/>
              </a:rPr>
              <a:t>uniformità, </a:t>
            </a:r>
            <a:r>
              <a:rPr lang="it-IT" sz="2200" dirty="0" smtClean="0">
                <a:solidFill>
                  <a:srgbClr val="000000"/>
                </a:solidFill>
                <a:effectLst/>
                <a:latin typeface="Arial"/>
                <a:ea typeface="Times New Roman"/>
              </a:rPr>
              <a:t>ma multiforme armonia che attrae» </a:t>
            </a:r>
            <a:r>
              <a:rPr lang="it-IT" sz="2200" i="1" dirty="0" smtClean="0">
                <a:solidFill>
                  <a:srgbClr val="000000"/>
                </a:solidFill>
                <a:effectLst/>
                <a:latin typeface="Arial"/>
                <a:ea typeface="Times New Roman"/>
              </a:rPr>
              <a:t>(EG </a:t>
            </a:r>
            <a:r>
              <a:rPr lang="it-IT" sz="2200" dirty="0" smtClean="0">
                <a:solidFill>
                  <a:srgbClr val="000000"/>
                </a:solidFill>
                <a:effectLst/>
                <a:latin typeface="Arial"/>
                <a:ea typeface="Times New Roman"/>
              </a:rPr>
              <a:t>117</a:t>
            </a:r>
            <a:r>
              <a:rPr lang="it-IT" sz="2200" dirty="0" smtClean="0">
                <a:solidFill>
                  <a:srgbClr val="000000"/>
                </a:solidFill>
                <a:effectLst/>
                <a:latin typeface="Arial"/>
                <a:ea typeface="Times New Roman"/>
              </a:rPr>
              <a:t>).</a:t>
            </a:r>
          </a:p>
          <a:p>
            <a:pPr algn="just">
              <a:spcAft>
                <a:spcPts val="0"/>
              </a:spcAft>
            </a:pPr>
            <a:r>
              <a:rPr lang="it-IT" sz="2200" dirty="0">
                <a:solidFill>
                  <a:srgbClr val="000000"/>
                </a:solidFill>
                <a:latin typeface="Arial"/>
                <a:ea typeface="Times New Roman"/>
              </a:rPr>
              <a:t> </a:t>
            </a:r>
            <a:r>
              <a:rPr lang="it-IT" sz="2200" dirty="0" smtClean="0">
                <a:solidFill>
                  <a:srgbClr val="000000"/>
                </a:solidFill>
                <a:effectLst/>
                <a:latin typeface="Arial"/>
                <a:ea typeface="Times New Roman"/>
              </a:rPr>
              <a:t> </a:t>
            </a:r>
            <a:r>
              <a:rPr lang="it-IT" sz="2200" dirty="0" smtClean="0">
                <a:solidFill>
                  <a:srgbClr val="000000"/>
                </a:solidFill>
                <a:effectLst/>
                <a:latin typeface="Arial"/>
                <a:ea typeface="Times New Roman"/>
              </a:rPr>
              <a:t>Tutti sono importanti; nessuno è mai superfluo o non ha niente da fare; tutto è nostro nella comunione, proprio perché tutto è donato. Non l’idolatria dell’io, vorace e incapace di perdersi per gli altri e neppure l’idolatria di un noi che assolutizza e spersonalizza. </a:t>
            </a:r>
            <a:r>
              <a:rPr lang="it-IT" sz="2200" b="1" dirty="0" smtClean="0">
                <a:solidFill>
                  <a:srgbClr val="0000FF"/>
                </a:solidFill>
                <a:effectLst/>
                <a:latin typeface="Arial"/>
                <a:ea typeface="Times New Roman"/>
              </a:rPr>
              <a:t>La comunione è la relazione</a:t>
            </a:r>
            <a:r>
              <a:rPr lang="it-IT" sz="2200" dirty="0" smtClean="0">
                <a:solidFill>
                  <a:srgbClr val="000000"/>
                </a:solidFill>
                <a:effectLst/>
                <a:latin typeface="Arial"/>
                <a:ea typeface="Times New Roman"/>
              </a:rPr>
              <a:t>, che pone al centro quel mistero di amore che è Dio.</a:t>
            </a:r>
            <a:endParaRPr lang="it-IT" sz="2200" dirty="0" smtClean="0">
              <a:effectLst/>
              <a:latin typeface="Arial"/>
              <a:ea typeface="Calibri"/>
            </a:endParaRPr>
          </a:p>
          <a:p>
            <a:endParaRPr lang="it-IT" sz="2200" dirty="0"/>
          </a:p>
        </p:txBody>
      </p:sp>
    </p:spTree>
    <p:extLst>
      <p:ext uri="{BB962C8B-B14F-4D97-AF65-F5344CB8AC3E}">
        <p14:creationId xmlns:p14="http://schemas.microsoft.com/office/powerpoint/2010/main" val="36024616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Autofit/>
          </a:bodyPr>
          <a:lstStyle/>
          <a:p>
            <a:pPr algn="just">
              <a:spcAft>
                <a:spcPts val="0"/>
              </a:spcAft>
            </a:pPr>
            <a:endParaRPr lang="it-IT" sz="2200" dirty="0" smtClean="0">
              <a:solidFill>
                <a:srgbClr val="000000"/>
              </a:solidFill>
              <a:effectLst/>
              <a:latin typeface="Arial"/>
              <a:ea typeface="Times New Roman"/>
            </a:endParaRPr>
          </a:p>
          <a:p>
            <a:pPr algn="just">
              <a:spcAft>
                <a:spcPts val="0"/>
              </a:spcAft>
            </a:pPr>
            <a:r>
              <a:rPr lang="it-IT" sz="2200" dirty="0" smtClean="0">
                <a:solidFill>
                  <a:srgbClr val="000000"/>
                </a:solidFill>
                <a:effectLst/>
                <a:latin typeface="Arial"/>
                <a:ea typeface="Times New Roman"/>
              </a:rPr>
              <a:t>  La </a:t>
            </a:r>
            <a:r>
              <a:rPr lang="it-IT" sz="2200" dirty="0" smtClean="0">
                <a:solidFill>
                  <a:srgbClr val="000000"/>
                </a:solidFill>
                <a:effectLst/>
                <a:latin typeface="Arial"/>
                <a:ea typeface="Times New Roman"/>
              </a:rPr>
              <a:t>comunione, come spesso ripete l’Apostolo Paolo, </a:t>
            </a:r>
            <a:r>
              <a:rPr lang="it-IT" sz="2200" b="1" dirty="0" smtClean="0">
                <a:solidFill>
                  <a:srgbClr val="0000FF"/>
                </a:solidFill>
                <a:effectLst/>
                <a:latin typeface="Arial"/>
                <a:ea typeface="Times New Roman"/>
              </a:rPr>
              <a:t>è un corpo spirituale</a:t>
            </a:r>
            <a:r>
              <a:rPr lang="it-IT" sz="2200" dirty="0" smtClean="0">
                <a:solidFill>
                  <a:srgbClr val="000000"/>
                </a:solidFill>
                <a:effectLst/>
                <a:latin typeface="Arial"/>
                <a:ea typeface="Times New Roman"/>
              </a:rPr>
              <a:t>, che non può perdere </a:t>
            </a:r>
            <a:r>
              <a:rPr lang="it-IT" sz="2200" b="1" dirty="0" smtClean="0">
                <a:solidFill>
                  <a:srgbClr val="0000FF"/>
                </a:solidFill>
                <a:effectLst/>
                <a:latin typeface="Arial"/>
                <a:ea typeface="Times New Roman"/>
              </a:rPr>
              <a:t>la concretezza del rapporto umano</a:t>
            </a:r>
            <a:r>
              <a:rPr lang="it-IT" sz="2200" dirty="0" smtClean="0">
                <a:solidFill>
                  <a:srgbClr val="000000"/>
                </a:solidFill>
                <a:effectLst/>
                <a:latin typeface="Arial"/>
                <a:ea typeface="Times New Roman"/>
              </a:rPr>
              <a:t>, fisico, di compagnia, di amicizia, di visita, di vicinanza. </a:t>
            </a:r>
            <a:endParaRPr lang="it-IT" sz="2200" dirty="0" smtClean="0">
              <a:solidFill>
                <a:srgbClr val="000000"/>
              </a:solidFill>
              <a:effectLst/>
              <a:latin typeface="Arial"/>
              <a:ea typeface="Times New Roman"/>
            </a:endParaRPr>
          </a:p>
          <a:p>
            <a:pPr algn="just">
              <a:spcAft>
                <a:spcPts val="0"/>
              </a:spcAft>
            </a:pPr>
            <a:r>
              <a:rPr lang="it-IT" sz="2200" dirty="0">
                <a:solidFill>
                  <a:srgbClr val="000000"/>
                </a:solidFill>
                <a:latin typeface="Arial"/>
                <a:ea typeface="Times New Roman"/>
              </a:rPr>
              <a:t> </a:t>
            </a:r>
            <a:r>
              <a:rPr lang="it-IT" sz="2200" dirty="0" smtClean="0">
                <a:solidFill>
                  <a:srgbClr val="000000"/>
                </a:solidFill>
                <a:latin typeface="Arial"/>
                <a:ea typeface="Times New Roman"/>
              </a:rPr>
              <a:t> </a:t>
            </a:r>
            <a:r>
              <a:rPr lang="it-IT" sz="2200" dirty="0" smtClean="0">
                <a:solidFill>
                  <a:srgbClr val="000000"/>
                </a:solidFill>
                <a:effectLst/>
                <a:latin typeface="Arial"/>
                <a:ea typeface="Times New Roman"/>
              </a:rPr>
              <a:t>Quando </a:t>
            </a:r>
            <a:r>
              <a:rPr lang="it-IT" sz="2200" dirty="0" smtClean="0">
                <a:solidFill>
                  <a:srgbClr val="000000"/>
                </a:solidFill>
                <a:effectLst/>
                <a:latin typeface="Arial"/>
                <a:ea typeface="Times New Roman"/>
              </a:rPr>
              <a:t>questo avviene, anche le comunità più piccole, con la concretezza della propria umanità, diventano luoghi grandi dove si vive la Chiesa. </a:t>
            </a:r>
            <a:endParaRPr lang="it-IT" sz="2200" dirty="0" smtClean="0">
              <a:effectLst/>
              <a:latin typeface="Arial"/>
              <a:ea typeface="Calibri"/>
            </a:endParaRPr>
          </a:p>
          <a:p>
            <a:pPr algn="just">
              <a:spcAft>
                <a:spcPts val="0"/>
              </a:spcAft>
            </a:pPr>
            <a:endParaRPr lang="it-IT" sz="2200" dirty="0" smtClean="0">
              <a:solidFill>
                <a:srgbClr val="000000"/>
              </a:solidFill>
              <a:effectLst/>
              <a:latin typeface="Arial"/>
              <a:ea typeface="Times New Roman"/>
            </a:endParaRPr>
          </a:p>
          <a:p>
            <a:pPr algn="just">
              <a:spcAft>
                <a:spcPts val="0"/>
              </a:spcAft>
            </a:pPr>
            <a:r>
              <a:rPr lang="it-IT" sz="2200" dirty="0" smtClean="0">
                <a:solidFill>
                  <a:srgbClr val="000000"/>
                </a:solidFill>
                <a:effectLst/>
                <a:latin typeface="Arial"/>
                <a:ea typeface="Times New Roman"/>
              </a:rPr>
              <a:t>  È </a:t>
            </a:r>
            <a:r>
              <a:rPr lang="it-IT" sz="2200" dirty="0" smtClean="0">
                <a:solidFill>
                  <a:srgbClr val="000000"/>
                </a:solidFill>
                <a:effectLst/>
                <a:latin typeface="Arial"/>
                <a:ea typeface="Times New Roman"/>
              </a:rPr>
              <a:t>l’affermazione evangelica: «Dove sono due o tre riuniti nel mio nome, li sono io in mezzo a loro» (Mt 18, 20). Una comunità con le proprie caratteristiche, anche con le debolezze umane, se vive la comunione diventa proprio per questo attraente, accogliente, per certi versi universale. </a:t>
            </a:r>
            <a:endParaRPr lang="it-IT" sz="2200" dirty="0" smtClean="0">
              <a:effectLst/>
              <a:latin typeface="Arial"/>
              <a:ea typeface="Calibri"/>
            </a:endParaRPr>
          </a:p>
          <a:p>
            <a:pPr algn="just">
              <a:spcAft>
                <a:spcPts val="0"/>
              </a:spcAft>
            </a:pPr>
            <a:r>
              <a:rPr lang="it-IT" sz="2200" b="1" dirty="0" smtClean="0">
                <a:solidFill>
                  <a:srgbClr val="0000FF"/>
                </a:solidFill>
                <a:effectLst/>
                <a:latin typeface="Arial"/>
                <a:ea typeface="Times New Roman"/>
              </a:rPr>
              <a:t> </a:t>
            </a:r>
            <a:endParaRPr lang="it-IT" sz="2200" dirty="0" smtClean="0">
              <a:effectLst/>
              <a:latin typeface="Arial"/>
              <a:ea typeface="Calibri"/>
            </a:endParaRPr>
          </a:p>
          <a:p>
            <a:pPr algn="just">
              <a:spcAft>
                <a:spcPts val="0"/>
              </a:spcAft>
            </a:pPr>
            <a:r>
              <a:rPr lang="it-IT" sz="2200" dirty="0" smtClean="0">
                <a:solidFill>
                  <a:srgbClr val="000000"/>
                </a:solidFill>
                <a:effectLst/>
                <a:latin typeface="Arial"/>
                <a:ea typeface="Times New Roman"/>
              </a:rPr>
              <a:t> </a:t>
            </a:r>
            <a:endParaRPr lang="it-IT" dirty="0"/>
          </a:p>
        </p:txBody>
      </p:sp>
    </p:spTree>
    <p:extLst>
      <p:ext uri="{BB962C8B-B14F-4D97-AF65-F5344CB8AC3E}">
        <p14:creationId xmlns:p14="http://schemas.microsoft.com/office/powerpoint/2010/main" val="12692533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Autofit/>
          </a:bodyPr>
          <a:lstStyle/>
          <a:p>
            <a:pPr algn="just">
              <a:spcAft>
                <a:spcPts val="0"/>
              </a:spcAft>
            </a:pPr>
            <a:r>
              <a:rPr lang="it-IT" sz="2200" b="1" dirty="0" smtClean="0">
                <a:solidFill>
                  <a:srgbClr val="0000FF"/>
                </a:solidFill>
                <a:effectLst/>
                <a:latin typeface="Arial"/>
                <a:ea typeface="Times New Roman"/>
              </a:rPr>
              <a:t>  Non </a:t>
            </a:r>
            <a:r>
              <a:rPr lang="it-IT" sz="2200" b="1" dirty="0" smtClean="0">
                <a:solidFill>
                  <a:srgbClr val="0000FF"/>
                </a:solidFill>
                <a:effectLst/>
                <a:latin typeface="Arial"/>
                <a:ea typeface="Times New Roman"/>
              </a:rPr>
              <a:t>cerchiamo comunità “perfette”</a:t>
            </a:r>
            <a:r>
              <a:rPr lang="it-IT" sz="2200" dirty="0" smtClean="0">
                <a:solidFill>
                  <a:srgbClr val="000000"/>
                </a:solidFill>
                <a:effectLst/>
                <a:latin typeface="Arial"/>
                <a:ea typeface="Times New Roman"/>
              </a:rPr>
              <a:t>, che non esistono. </a:t>
            </a:r>
          </a:p>
          <a:p>
            <a:pPr algn="just">
              <a:spcAft>
                <a:spcPts val="0"/>
              </a:spcAft>
            </a:pPr>
            <a:r>
              <a:rPr lang="it-IT" sz="2200" dirty="0" smtClean="0">
                <a:solidFill>
                  <a:srgbClr val="000000"/>
                </a:solidFill>
                <a:effectLst/>
                <a:latin typeface="Arial"/>
                <a:ea typeface="Times New Roman"/>
              </a:rPr>
              <a:t>  Ai </a:t>
            </a:r>
            <a:r>
              <a:rPr lang="it-IT" sz="2200" dirty="0" smtClean="0">
                <a:solidFill>
                  <a:srgbClr val="000000"/>
                </a:solidFill>
                <a:effectLst/>
                <a:latin typeface="Arial"/>
                <a:ea typeface="Times New Roman"/>
              </a:rPr>
              <a:t>cristiani di tutte le comunità del mondo desidero chiedere specialmente una testimonianza di comunione fraterna che diventi attraente e luminosa. Che tutti possano ammirare come vi prendete cura gli uni degli altri, come vi incoraggiate mutuamente e come vi accompagnate: “Da questo tutti sapranno che siete miei discepoli: se avete amore gli uni per gli altri” </a:t>
            </a:r>
            <a:r>
              <a:rPr lang="it-IT" sz="2200" i="1" dirty="0" smtClean="0">
                <a:solidFill>
                  <a:srgbClr val="000000"/>
                </a:solidFill>
                <a:effectLst/>
                <a:latin typeface="Arial"/>
                <a:ea typeface="Times New Roman"/>
              </a:rPr>
              <a:t>(</a:t>
            </a:r>
            <a:r>
              <a:rPr lang="it-IT" sz="2200" i="1" dirty="0" err="1" smtClean="0">
                <a:solidFill>
                  <a:srgbClr val="000000"/>
                </a:solidFill>
                <a:effectLst/>
                <a:latin typeface="Arial"/>
                <a:ea typeface="Times New Roman"/>
              </a:rPr>
              <a:t>Gv</a:t>
            </a:r>
            <a:r>
              <a:rPr lang="it-IT" sz="2200" i="1" dirty="0" smtClean="0">
                <a:solidFill>
                  <a:srgbClr val="000000"/>
                </a:solidFill>
                <a:effectLst/>
                <a:latin typeface="Arial"/>
                <a:ea typeface="Times New Roman"/>
              </a:rPr>
              <a:t> </a:t>
            </a:r>
            <a:r>
              <a:rPr lang="it-IT" sz="2200" dirty="0" smtClean="0">
                <a:solidFill>
                  <a:srgbClr val="000000"/>
                </a:solidFill>
                <a:effectLst/>
                <a:latin typeface="Arial"/>
                <a:ea typeface="Times New Roman"/>
              </a:rPr>
              <a:t>13,35)» </a:t>
            </a:r>
            <a:r>
              <a:rPr lang="it-IT" sz="2200" i="1" dirty="0" smtClean="0">
                <a:solidFill>
                  <a:srgbClr val="000000"/>
                </a:solidFill>
                <a:effectLst/>
                <a:latin typeface="Arial"/>
                <a:ea typeface="Times New Roman"/>
              </a:rPr>
              <a:t>(EG </a:t>
            </a:r>
            <a:r>
              <a:rPr lang="it-IT" sz="2200" dirty="0" smtClean="0">
                <a:solidFill>
                  <a:srgbClr val="000000"/>
                </a:solidFill>
                <a:effectLst/>
                <a:latin typeface="Arial"/>
                <a:ea typeface="Times New Roman"/>
              </a:rPr>
              <a:t>99). </a:t>
            </a:r>
            <a:endParaRPr lang="it-IT" sz="2200" dirty="0" smtClean="0">
              <a:effectLst/>
              <a:latin typeface="Arial"/>
              <a:ea typeface="Calibri"/>
            </a:endParaRPr>
          </a:p>
          <a:p>
            <a:pPr algn="just">
              <a:spcAft>
                <a:spcPts val="0"/>
              </a:spcAft>
            </a:pPr>
            <a:r>
              <a:rPr lang="it-IT" sz="2200" dirty="0" smtClean="0">
                <a:solidFill>
                  <a:srgbClr val="000000"/>
                </a:solidFill>
                <a:effectLst/>
                <a:latin typeface="Arial"/>
                <a:ea typeface="Times New Roman"/>
              </a:rPr>
              <a:t>  </a:t>
            </a:r>
            <a:r>
              <a:rPr lang="it-IT" sz="2200" u="sng" dirty="0" smtClean="0">
                <a:solidFill>
                  <a:srgbClr val="000000"/>
                </a:solidFill>
                <a:effectLst/>
                <a:latin typeface="Arial"/>
                <a:ea typeface="Times New Roman"/>
              </a:rPr>
              <a:t>E </a:t>
            </a:r>
            <a:r>
              <a:rPr lang="it-IT" sz="2200" u="sng" dirty="0" smtClean="0">
                <a:solidFill>
                  <a:srgbClr val="000000"/>
                </a:solidFill>
                <a:effectLst/>
                <a:latin typeface="Arial"/>
                <a:ea typeface="Times New Roman"/>
              </a:rPr>
              <a:t>sempre una Chiesa accidentata che rivela il tesoro straordinario della misericordia di Dio!</a:t>
            </a:r>
            <a:r>
              <a:rPr lang="it-IT" sz="2200" dirty="0" smtClean="0">
                <a:solidFill>
                  <a:srgbClr val="000000"/>
                </a:solidFill>
                <a:effectLst/>
                <a:latin typeface="Arial"/>
                <a:ea typeface="Times New Roman"/>
              </a:rPr>
              <a:t> </a:t>
            </a:r>
          </a:p>
          <a:p>
            <a:pPr algn="just"/>
            <a:endParaRPr lang="it-IT" sz="1400" dirty="0" smtClean="0">
              <a:solidFill>
                <a:srgbClr val="000000"/>
              </a:solidFill>
              <a:effectLst/>
              <a:latin typeface="Arial"/>
              <a:ea typeface="Times New Roman"/>
            </a:endParaRPr>
          </a:p>
          <a:p>
            <a:pPr algn="just"/>
            <a:r>
              <a:rPr lang="it-IT" sz="2200" dirty="0" smtClean="0">
                <a:solidFill>
                  <a:srgbClr val="000000"/>
                </a:solidFill>
                <a:effectLst/>
                <a:latin typeface="Arial"/>
                <a:ea typeface="Times New Roman"/>
              </a:rPr>
              <a:t>  Le </a:t>
            </a:r>
            <a:r>
              <a:rPr lang="it-IT" sz="2200" dirty="0" smtClean="0">
                <a:solidFill>
                  <a:srgbClr val="000000"/>
                </a:solidFill>
                <a:effectLst/>
                <a:latin typeface="Arial"/>
                <a:ea typeface="Times New Roman"/>
              </a:rPr>
              <a:t>nostre </a:t>
            </a:r>
            <a:r>
              <a:rPr lang="it-IT" sz="2200" b="1" dirty="0" smtClean="0">
                <a:solidFill>
                  <a:srgbClr val="0000FF"/>
                </a:solidFill>
                <a:effectLst/>
                <a:latin typeface="Arial"/>
                <a:ea typeface="Times New Roman"/>
              </a:rPr>
              <a:t>parole sono credibili se le viviamo in comunione</a:t>
            </a:r>
            <a:r>
              <a:rPr lang="it-IT" sz="2200" dirty="0" smtClean="0">
                <a:solidFill>
                  <a:srgbClr val="000000"/>
                </a:solidFill>
                <a:effectLst/>
                <a:latin typeface="Arial"/>
                <a:ea typeface="Times New Roman"/>
              </a:rPr>
              <a:t> se la gente vede quanto ci vogliamo bene e sente l'amore che li invita, che li attrae, che fa sentire capiti, che abbatte i muri, che integra a partire dal nostro interesse per loro, dall'attenzione, dall'accoglienza. </a:t>
            </a:r>
            <a:r>
              <a:rPr lang="it-IT" sz="2200" dirty="0" smtClean="0">
                <a:solidFill>
                  <a:srgbClr val="000000"/>
                </a:solidFill>
                <a:effectLst/>
                <a:latin typeface="Arial"/>
                <a:ea typeface="Times New Roman"/>
              </a:rPr>
              <a:t> La </a:t>
            </a:r>
            <a:r>
              <a:rPr lang="it-IT" sz="2200" dirty="0" smtClean="0">
                <a:solidFill>
                  <a:srgbClr val="000000"/>
                </a:solidFill>
                <a:effectLst/>
                <a:latin typeface="Arial"/>
                <a:ea typeface="Times New Roman"/>
              </a:rPr>
              <a:t>comunione dona carne al Vangelo, una concretezza umana che ci fa vivere in maniera sempre nuova il cammino di tutti i giorni. </a:t>
            </a:r>
            <a:endParaRPr lang="it-IT" sz="2200" dirty="0" smtClean="0">
              <a:effectLst/>
              <a:latin typeface="Arial"/>
              <a:ea typeface="Calibri"/>
            </a:endParaRPr>
          </a:p>
          <a:p>
            <a:pPr algn="just">
              <a:spcAft>
                <a:spcPts val="0"/>
              </a:spcAft>
            </a:pPr>
            <a:endParaRPr lang="it-IT" sz="2200" dirty="0" smtClean="0">
              <a:effectLst/>
              <a:latin typeface="Arial"/>
              <a:ea typeface="Calibri"/>
            </a:endParaRPr>
          </a:p>
          <a:p>
            <a:endParaRPr lang="it-IT" dirty="0"/>
          </a:p>
        </p:txBody>
      </p:sp>
    </p:spTree>
    <p:extLst>
      <p:ext uri="{BB962C8B-B14F-4D97-AF65-F5344CB8AC3E}">
        <p14:creationId xmlns:p14="http://schemas.microsoft.com/office/powerpoint/2010/main" val="12692533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80920" cy="6192688"/>
          </a:xfrm>
        </p:spPr>
        <p:txBody>
          <a:bodyPr>
            <a:noAutofit/>
          </a:bodyPr>
          <a:lstStyle/>
          <a:p>
            <a:pPr algn="just">
              <a:spcAft>
                <a:spcPts val="0"/>
              </a:spcAft>
            </a:pPr>
            <a:r>
              <a:rPr lang="it-IT" sz="2200" dirty="0" smtClean="0">
                <a:solidFill>
                  <a:srgbClr val="000000"/>
                </a:solidFill>
                <a:latin typeface="Arial"/>
                <a:ea typeface="Times New Roman"/>
              </a:rPr>
              <a:t>  </a:t>
            </a:r>
            <a:r>
              <a:rPr lang="it-IT" sz="2200" dirty="0" smtClean="0">
                <a:solidFill>
                  <a:srgbClr val="000000"/>
                </a:solidFill>
                <a:effectLst/>
                <a:latin typeface="Arial"/>
                <a:ea typeface="Times New Roman"/>
              </a:rPr>
              <a:t>La </a:t>
            </a:r>
            <a:r>
              <a:rPr lang="it-IT" sz="2200" dirty="0" smtClean="0">
                <a:solidFill>
                  <a:srgbClr val="000000"/>
                </a:solidFill>
                <a:effectLst/>
                <a:latin typeface="Arial"/>
                <a:ea typeface="Times New Roman"/>
              </a:rPr>
              <a:t>comunione </a:t>
            </a:r>
            <a:r>
              <a:rPr lang="it-IT" sz="2200" b="1" dirty="0" smtClean="0">
                <a:solidFill>
                  <a:srgbClr val="0000FF"/>
                </a:solidFill>
                <a:effectLst/>
                <a:latin typeface="Arial"/>
                <a:ea typeface="Times New Roman"/>
              </a:rPr>
              <a:t>ha Dio per padre e la Chiesa per madre</a:t>
            </a:r>
            <a:r>
              <a:rPr lang="it-IT" sz="2200" dirty="0" smtClean="0">
                <a:solidFill>
                  <a:srgbClr val="000000"/>
                </a:solidFill>
                <a:effectLst/>
                <a:latin typeface="Arial"/>
                <a:ea typeface="Times New Roman"/>
              </a:rPr>
              <a:t>. Non è istituzionale, ma familiare! </a:t>
            </a:r>
          </a:p>
          <a:p>
            <a:pPr algn="just">
              <a:spcAft>
                <a:spcPts val="0"/>
              </a:spcAft>
            </a:pPr>
            <a:endParaRPr lang="it-IT" sz="2200" dirty="0" smtClean="0">
              <a:solidFill>
                <a:srgbClr val="000000"/>
              </a:solidFill>
              <a:latin typeface="Arial"/>
              <a:ea typeface="Times New Roman"/>
            </a:endParaRPr>
          </a:p>
          <a:p>
            <a:pPr algn="just">
              <a:spcAft>
                <a:spcPts val="0"/>
              </a:spcAft>
            </a:pPr>
            <a:r>
              <a:rPr lang="it-IT" sz="2200" dirty="0" smtClean="0">
                <a:solidFill>
                  <a:srgbClr val="000000"/>
                </a:solidFill>
                <a:latin typeface="Arial"/>
                <a:ea typeface="Times New Roman"/>
              </a:rPr>
              <a:t>  </a:t>
            </a:r>
            <a:r>
              <a:rPr lang="it-IT" sz="2200" dirty="0" smtClean="0">
                <a:solidFill>
                  <a:srgbClr val="000000"/>
                </a:solidFill>
                <a:effectLst/>
                <a:latin typeface="Arial"/>
                <a:ea typeface="Times New Roman"/>
              </a:rPr>
              <a:t>Quando </a:t>
            </a:r>
            <a:r>
              <a:rPr lang="it-IT" sz="2200" dirty="0" smtClean="0">
                <a:solidFill>
                  <a:srgbClr val="000000"/>
                </a:solidFill>
                <a:effectLst/>
                <a:latin typeface="Arial"/>
                <a:ea typeface="Times New Roman"/>
              </a:rPr>
              <a:t>la rendiamo un condominio, proprio per questo facilmente segnato da chiacchiere e giudizi, frutto di cattivi comportamenti e di ignoranza, di poca fraternità e di orgoglio che sempre prevarica, </a:t>
            </a:r>
            <a:r>
              <a:rPr lang="it-IT" sz="2200" b="1" dirty="0">
                <a:solidFill>
                  <a:srgbClr val="0000FF"/>
                </a:solidFill>
                <a:latin typeface="Arial"/>
                <a:ea typeface="Times New Roman"/>
              </a:rPr>
              <a:t>d</a:t>
            </a:r>
            <a:r>
              <a:rPr lang="it-IT" sz="2200" b="1" dirty="0">
                <a:solidFill>
                  <a:srgbClr val="0000FF"/>
                </a:solidFill>
                <a:latin typeface="Arial"/>
                <a:ea typeface="Times New Roman"/>
              </a:rPr>
              <a:t>i</a:t>
            </a:r>
            <a:r>
              <a:rPr lang="it-IT" sz="2200" b="1" dirty="0">
                <a:solidFill>
                  <a:srgbClr val="0000FF"/>
                </a:solidFill>
                <a:latin typeface="Arial"/>
                <a:ea typeface="Times New Roman"/>
              </a:rPr>
              <a:t>sobbediamo</a:t>
            </a:r>
            <a:r>
              <a:rPr lang="it-IT" sz="2200" dirty="0" smtClean="0">
                <a:solidFill>
                  <a:srgbClr val="000000"/>
                </a:solidFill>
                <a:effectLst/>
                <a:latin typeface="Arial"/>
                <a:ea typeface="Times New Roman"/>
              </a:rPr>
              <a:t> al Padre che ha mandato Gesù perché gli uomini si amino l’un l’altro come ha fatto Lui e feriamo questa Madre, che è la Chiesa. </a:t>
            </a:r>
          </a:p>
          <a:p>
            <a:pPr algn="just">
              <a:spcAft>
                <a:spcPts val="0"/>
              </a:spcAft>
            </a:pPr>
            <a:endParaRPr lang="it-IT" sz="2200" b="1" dirty="0" smtClean="0">
              <a:solidFill>
                <a:srgbClr val="0000FF"/>
              </a:solidFill>
              <a:effectLst/>
              <a:latin typeface="Arial"/>
              <a:ea typeface="Times New Roman"/>
            </a:endParaRPr>
          </a:p>
          <a:p>
            <a:pPr algn="just">
              <a:spcAft>
                <a:spcPts val="0"/>
              </a:spcAft>
            </a:pPr>
            <a:r>
              <a:rPr lang="it-IT" sz="2200" b="1" dirty="0" smtClean="0">
                <a:solidFill>
                  <a:srgbClr val="0000FF"/>
                </a:solidFill>
                <a:effectLst/>
                <a:latin typeface="Arial"/>
                <a:ea typeface="Times New Roman"/>
              </a:rPr>
              <a:t>  Le </a:t>
            </a:r>
            <a:r>
              <a:rPr lang="it-IT" sz="2200" b="1" dirty="0" smtClean="0">
                <a:solidFill>
                  <a:srgbClr val="0000FF"/>
                </a:solidFill>
                <a:effectLst/>
                <a:latin typeface="Arial"/>
                <a:ea typeface="Times New Roman"/>
              </a:rPr>
              <a:t>divisioni</a:t>
            </a:r>
            <a:r>
              <a:rPr lang="it-IT" sz="2200" dirty="0" smtClean="0">
                <a:solidFill>
                  <a:srgbClr val="000000"/>
                </a:solidFill>
                <a:effectLst/>
                <a:latin typeface="Arial"/>
                <a:ea typeface="Times New Roman"/>
              </a:rPr>
              <a:t> sono sempre frutto del diavolo, che semina l’incomprensione, la freddezza, l’incapacità a parlare e lavorare assieme, la diffidenza, perché ha “invidia” dell’amore. </a:t>
            </a:r>
            <a:endParaRPr lang="it-IT" sz="2200" dirty="0" smtClean="0">
              <a:solidFill>
                <a:srgbClr val="000000"/>
              </a:solidFill>
              <a:effectLst/>
              <a:latin typeface="Arial"/>
              <a:ea typeface="Times New Roman"/>
            </a:endParaRPr>
          </a:p>
          <a:p>
            <a:pPr algn="just">
              <a:spcAft>
                <a:spcPts val="0"/>
              </a:spcAft>
            </a:pPr>
            <a:r>
              <a:rPr lang="it-IT" sz="2200" dirty="0">
                <a:solidFill>
                  <a:srgbClr val="000000"/>
                </a:solidFill>
                <a:latin typeface="Arial"/>
                <a:ea typeface="Times New Roman"/>
              </a:rPr>
              <a:t> </a:t>
            </a:r>
            <a:r>
              <a:rPr lang="it-IT" sz="2200" dirty="0" smtClean="0">
                <a:solidFill>
                  <a:srgbClr val="000000"/>
                </a:solidFill>
                <a:latin typeface="Arial"/>
                <a:ea typeface="Times New Roman"/>
              </a:rPr>
              <a:t> </a:t>
            </a:r>
            <a:r>
              <a:rPr lang="it-IT" sz="2200" dirty="0" smtClean="0">
                <a:solidFill>
                  <a:srgbClr val="000000"/>
                </a:solidFill>
                <a:effectLst/>
                <a:latin typeface="Arial"/>
                <a:ea typeface="Times New Roman"/>
              </a:rPr>
              <a:t>Serviamo </a:t>
            </a:r>
            <a:r>
              <a:rPr lang="it-IT" sz="2200" dirty="0" smtClean="0">
                <a:solidFill>
                  <a:srgbClr val="000000"/>
                </a:solidFill>
                <a:effectLst/>
                <a:latin typeface="Arial"/>
                <a:ea typeface="Times New Roman"/>
              </a:rPr>
              <a:t>la comunione sempre, </a:t>
            </a:r>
            <a:r>
              <a:rPr lang="it-IT" sz="2200" b="1" dirty="0">
                <a:solidFill>
                  <a:srgbClr val="0000FF"/>
                </a:solidFill>
                <a:latin typeface="Arial"/>
                <a:ea typeface="Times New Roman"/>
              </a:rPr>
              <a:t>scegliendo sempre quello che unisce e mettendo da parte quello che </a:t>
            </a:r>
            <a:r>
              <a:rPr lang="it-IT" sz="2200" b="1" dirty="0" smtClean="0">
                <a:solidFill>
                  <a:srgbClr val="0000FF"/>
                </a:solidFill>
                <a:latin typeface="Arial"/>
                <a:ea typeface="Times New Roman"/>
              </a:rPr>
              <a:t>divide</a:t>
            </a:r>
            <a:r>
              <a:rPr lang="it-IT" sz="2200" dirty="0" smtClean="0">
                <a:solidFill>
                  <a:srgbClr val="000000"/>
                </a:solidFill>
                <a:effectLst/>
                <a:latin typeface="Arial"/>
                <a:ea typeface="Times New Roman"/>
              </a:rPr>
              <a:t>, umilmente</a:t>
            </a:r>
            <a:r>
              <a:rPr lang="it-IT" sz="2200" dirty="0" smtClean="0">
                <a:solidFill>
                  <a:srgbClr val="000000"/>
                </a:solidFill>
                <a:effectLst/>
                <a:latin typeface="Arial"/>
                <a:ea typeface="Times New Roman"/>
              </a:rPr>
              <a:t>, e questa ci restituirà tutto!  </a:t>
            </a:r>
            <a:endParaRPr lang="it-IT" sz="2200" dirty="0" smtClean="0">
              <a:effectLst/>
              <a:latin typeface="Arial"/>
              <a:ea typeface="Calibri"/>
            </a:endParaRPr>
          </a:p>
          <a:p>
            <a:pPr algn="just">
              <a:spcAft>
                <a:spcPts val="0"/>
              </a:spcAft>
            </a:pPr>
            <a:r>
              <a:rPr lang="it-IT" sz="2200" dirty="0" smtClean="0">
                <a:solidFill>
                  <a:srgbClr val="000000"/>
                </a:solidFill>
                <a:effectLst/>
                <a:latin typeface="Arial"/>
                <a:ea typeface="Times New Roman"/>
              </a:rPr>
              <a:t> </a:t>
            </a:r>
            <a:endParaRPr lang="it-IT" dirty="0"/>
          </a:p>
        </p:txBody>
      </p:sp>
    </p:spTree>
    <p:extLst>
      <p:ext uri="{BB962C8B-B14F-4D97-AF65-F5344CB8AC3E}">
        <p14:creationId xmlns:p14="http://schemas.microsoft.com/office/powerpoint/2010/main" val="12692533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79512" y="260648"/>
            <a:ext cx="8640960" cy="6552728"/>
          </a:xfrm>
        </p:spPr>
        <p:txBody>
          <a:bodyPr>
            <a:noAutofit/>
          </a:bodyPr>
          <a:lstStyle/>
          <a:p>
            <a:pPr algn="just">
              <a:spcAft>
                <a:spcPts val="0"/>
              </a:spcAft>
              <a:tabLst>
                <a:tab pos="630555" algn="l"/>
              </a:tabLst>
            </a:pPr>
            <a:r>
              <a:rPr lang="it-IT" sz="2000" b="1" dirty="0" smtClean="0">
                <a:solidFill>
                  <a:srgbClr val="FF0000"/>
                </a:solidFill>
                <a:effectLst/>
                <a:latin typeface="Arial"/>
                <a:ea typeface="Times New Roman"/>
              </a:rPr>
              <a:t>Prima Parte</a:t>
            </a:r>
            <a:endParaRPr lang="it-IT" sz="2000" dirty="0" smtClean="0">
              <a:effectLst/>
              <a:latin typeface="Arial"/>
              <a:ea typeface="Calibri"/>
            </a:endParaRPr>
          </a:p>
          <a:p>
            <a:pPr algn="just">
              <a:spcAft>
                <a:spcPts val="0"/>
              </a:spcAft>
              <a:tabLst>
                <a:tab pos="630555" algn="l"/>
              </a:tabLst>
            </a:pPr>
            <a:r>
              <a:rPr lang="it-IT" sz="800" b="1" dirty="0" smtClean="0">
                <a:solidFill>
                  <a:srgbClr val="000000"/>
                </a:solidFill>
                <a:effectLst/>
                <a:latin typeface="Arial"/>
                <a:ea typeface="Times New Roman"/>
              </a:rPr>
              <a:t>    </a:t>
            </a:r>
            <a:r>
              <a:rPr lang="it-IT" sz="1700" dirty="0" smtClean="0">
                <a:solidFill>
                  <a:srgbClr val="000000"/>
                </a:solidFill>
                <a:effectLst/>
                <a:latin typeface="Arial"/>
                <a:ea typeface="Times New Roman"/>
              </a:rPr>
              <a:t>La </a:t>
            </a:r>
            <a:r>
              <a:rPr lang="it-IT" sz="1700" b="1" dirty="0" smtClean="0">
                <a:solidFill>
                  <a:srgbClr val="0033CC"/>
                </a:solidFill>
                <a:effectLst/>
                <a:latin typeface="Arial"/>
                <a:ea typeface="Times New Roman"/>
              </a:rPr>
              <a:t>Comunione</a:t>
            </a:r>
            <a:r>
              <a:rPr lang="it-IT" sz="1700" dirty="0" smtClean="0">
                <a:solidFill>
                  <a:srgbClr val="000000"/>
                </a:solidFill>
                <a:effectLst/>
                <a:latin typeface="Arial"/>
                <a:ea typeface="Times New Roman"/>
              </a:rPr>
              <a:t>. E il dono più grande che abbiamo. Essa è già tra di noi perché </a:t>
            </a:r>
            <a:r>
              <a:rPr lang="it-IT" sz="1700" b="1" dirty="0" smtClean="0">
                <a:solidFill>
                  <a:srgbClr val="0033CC"/>
                </a:solidFill>
                <a:effectLst/>
                <a:latin typeface="Arial"/>
                <a:ea typeface="Times New Roman"/>
              </a:rPr>
              <a:t>ce l’affida Colui che ci raduna</a:t>
            </a:r>
            <a:r>
              <a:rPr lang="it-IT" sz="1700" dirty="0" smtClean="0">
                <a:solidFill>
                  <a:srgbClr val="000000"/>
                </a:solidFill>
                <a:effectLst/>
                <a:latin typeface="Arial"/>
                <a:ea typeface="Times New Roman"/>
              </a:rPr>
              <a:t>, che ci chiama ad essere suoi che ci ha reso cristiani. La comunione è ciò che permette alla Chiesa di dare valore ad ognuno, di metterne in luce i carismi, di </a:t>
            </a:r>
            <a:r>
              <a:rPr lang="it-IT" sz="1700" b="1" dirty="0" smtClean="0">
                <a:solidFill>
                  <a:srgbClr val="0033CC"/>
                </a:solidFill>
                <a:effectLst/>
                <a:latin typeface="Arial"/>
                <a:ea typeface="Times New Roman"/>
              </a:rPr>
              <a:t>coniugare l’io e il noi</a:t>
            </a:r>
            <a:r>
              <a:rPr lang="it-IT" sz="1700" dirty="0" smtClean="0">
                <a:solidFill>
                  <a:srgbClr val="000000"/>
                </a:solidFill>
                <a:effectLst/>
                <a:latin typeface="Arial"/>
                <a:ea typeface="Times New Roman"/>
              </a:rPr>
              <a:t> in quella relazione intima, che è l’amore fraterno. </a:t>
            </a:r>
            <a:endParaRPr lang="it-IT" sz="1700" dirty="0">
              <a:latin typeface="Arial"/>
              <a:ea typeface="Times New Roman"/>
            </a:endParaRPr>
          </a:p>
          <a:p>
            <a:pPr algn="just">
              <a:spcAft>
                <a:spcPts val="0"/>
              </a:spcAft>
              <a:tabLst>
                <a:tab pos="630555" algn="l"/>
              </a:tabLst>
            </a:pPr>
            <a:r>
              <a:rPr lang="it-IT" sz="1700" dirty="0" smtClean="0">
                <a:solidFill>
                  <a:srgbClr val="000000"/>
                </a:solidFill>
                <a:effectLst/>
                <a:latin typeface="Arial"/>
                <a:ea typeface="Times New Roman"/>
              </a:rPr>
              <a:t> L’</a:t>
            </a:r>
            <a:r>
              <a:rPr lang="it-IT" sz="1700" b="1" dirty="0" smtClean="0">
                <a:solidFill>
                  <a:srgbClr val="0033CC"/>
                </a:solidFill>
                <a:effectLst/>
                <a:latin typeface="Arial"/>
                <a:ea typeface="Times New Roman"/>
              </a:rPr>
              <a:t>Eucarestia</a:t>
            </a:r>
            <a:r>
              <a:rPr lang="it-IT" sz="1700" dirty="0" smtClean="0">
                <a:solidFill>
                  <a:srgbClr val="000000"/>
                </a:solidFill>
                <a:effectLst/>
                <a:latin typeface="Arial"/>
                <a:ea typeface="Times New Roman"/>
              </a:rPr>
              <a:t>. cercare contenuti e strumenti per una comprensione sempre più profonda e matura. Volere che le </a:t>
            </a:r>
            <a:r>
              <a:rPr lang="it-IT" sz="1700" b="1" dirty="0" smtClean="0">
                <a:solidFill>
                  <a:srgbClr val="0033CC"/>
                </a:solidFill>
                <a:effectLst/>
                <a:latin typeface="Arial"/>
                <a:ea typeface="Times New Roman"/>
              </a:rPr>
              <a:t>celebrazioni liturgiche siano sempre più “belle”</a:t>
            </a:r>
            <a:r>
              <a:rPr lang="it-IT" sz="1700" dirty="0" smtClean="0">
                <a:solidFill>
                  <a:srgbClr val="000000"/>
                </a:solidFill>
                <a:effectLst/>
                <a:latin typeface="Arial"/>
                <a:ea typeface="Times New Roman"/>
              </a:rPr>
              <a:t> perché sono il “culmine” della vita della comunità cristiana. </a:t>
            </a:r>
            <a:endParaRPr lang="it-IT" sz="1700" dirty="0">
              <a:latin typeface="Arial"/>
              <a:ea typeface="Times New Roman"/>
            </a:endParaRPr>
          </a:p>
          <a:p>
            <a:pPr algn="just">
              <a:spcAft>
                <a:spcPts val="0"/>
              </a:spcAft>
              <a:tabLst>
                <a:tab pos="630555" algn="l"/>
              </a:tabLst>
            </a:pPr>
            <a:r>
              <a:rPr lang="it-IT" sz="1700" dirty="0" smtClean="0">
                <a:solidFill>
                  <a:srgbClr val="000000"/>
                </a:solidFill>
                <a:effectLst/>
                <a:latin typeface="Arial"/>
                <a:ea typeface="Times New Roman"/>
              </a:rPr>
              <a:t>  La </a:t>
            </a:r>
            <a:r>
              <a:rPr lang="it-IT" sz="1700" b="1" dirty="0" smtClean="0">
                <a:solidFill>
                  <a:srgbClr val="0033CC"/>
                </a:solidFill>
                <a:effectLst/>
                <a:latin typeface="Arial"/>
                <a:ea typeface="Times New Roman"/>
              </a:rPr>
              <a:t>Chiesa</a:t>
            </a:r>
            <a:r>
              <a:rPr lang="it-IT" sz="1700" dirty="0" smtClean="0">
                <a:solidFill>
                  <a:srgbClr val="000000"/>
                </a:solidFill>
                <a:effectLst/>
                <a:latin typeface="Arial"/>
                <a:ea typeface="Times New Roman"/>
              </a:rPr>
              <a:t> come </a:t>
            </a:r>
            <a:r>
              <a:rPr lang="it-IT" sz="1700" b="1" dirty="0" smtClean="0">
                <a:solidFill>
                  <a:srgbClr val="0033CC"/>
                </a:solidFill>
                <a:effectLst/>
                <a:latin typeface="Arial"/>
                <a:ea typeface="Times New Roman"/>
              </a:rPr>
              <a:t>comunità missionaria</a:t>
            </a:r>
            <a:r>
              <a:rPr lang="it-IT" sz="1700" dirty="0" smtClean="0">
                <a:solidFill>
                  <a:srgbClr val="000000"/>
                </a:solidFill>
                <a:effectLst/>
                <a:latin typeface="Arial"/>
                <a:ea typeface="Times New Roman"/>
              </a:rPr>
              <a:t>. La missione è una gioia e un’opportunità che abbiamo davanti. La necessità della </a:t>
            </a:r>
            <a:r>
              <a:rPr lang="it-IT" sz="1700" b="1" dirty="0" smtClean="0">
                <a:solidFill>
                  <a:srgbClr val="0033CC"/>
                </a:solidFill>
                <a:effectLst/>
                <a:latin typeface="Arial"/>
                <a:ea typeface="Times New Roman"/>
              </a:rPr>
              <a:t>rivisitazione della vita della Chiesa</a:t>
            </a:r>
            <a:r>
              <a:rPr lang="it-IT" sz="1700" dirty="0" smtClean="0">
                <a:solidFill>
                  <a:srgbClr val="000000"/>
                </a:solidFill>
                <a:effectLst/>
                <a:latin typeface="Arial"/>
                <a:ea typeface="Times New Roman"/>
              </a:rPr>
              <a:t>. E un confronto che deve vederci tutti, in vari modi, coinvolti e consapevoli perché </a:t>
            </a:r>
            <a:r>
              <a:rPr lang="it-IT" sz="1700" b="1" dirty="0" smtClean="0">
                <a:solidFill>
                  <a:srgbClr val="0033CC"/>
                </a:solidFill>
                <a:effectLst/>
                <a:latin typeface="Arial"/>
                <a:ea typeface="Times New Roman"/>
              </a:rPr>
              <a:t>ogni riforma va di pari passo con la conversione missionaria</a:t>
            </a:r>
            <a:r>
              <a:rPr lang="it-IT" sz="1700" dirty="0" smtClean="0">
                <a:solidFill>
                  <a:srgbClr val="000000"/>
                </a:solidFill>
                <a:effectLst/>
                <a:latin typeface="Arial"/>
                <a:ea typeface="Times New Roman"/>
              </a:rPr>
              <a:t>. Questo ci chiede un amore grande e intelligente </a:t>
            </a:r>
            <a:r>
              <a:rPr lang="it-IT" sz="1700" b="1" dirty="0" smtClean="0">
                <a:solidFill>
                  <a:srgbClr val="0033CC"/>
                </a:solidFill>
                <a:effectLst/>
                <a:latin typeface="Arial"/>
                <a:ea typeface="Times New Roman"/>
              </a:rPr>
              <a:t>perché la Chiesa sia una madre vicina a tanti. </a:t>
            </a:r>
            <a:endParaRPr lang="it-IT" sz="1700" dirty="0">
              <a:latin typeface="Arial"/>
              <a:ea typeface="Times New Roman"/>
            </a:endParaRPr>
          </a:p>
          <a:p>
            <a:pPr algn="just">
              <a:spcAft>
                <a:spcPts val="0"/>
              </a:spcAft>
              <a:tabLst>
                <a:tab pos="630555" algn="l"/>
              </a:tabLst>
            </a:pPr>
            <a:r>
              <a:rPr lang="it-IT" sz="1700" dirty="0" smtClean="0">
                <a:solidFill>
                  <a:srgbClr val="000000"/>
                </a:solidFill>
                <a:effectLst/>
                <a:latin typeface="Arial"/>
                <a:ea typeface="Times New Roman"/>
              </a:rPr>
              <a:t>   La “</a:t>
            </a:r>
            <a:r>
              <a:rPr lang="it-IT" sz="1700" b="1" dirty="0" smtClean="0">
                <a:solidFill>
                  <a:srgbClr val="0033CC"/>
                </a:solidFill>
                <a:effectLst/>
                <a:latin typeface="Arial"/>
                <a:ea typeface="Times New Roman"/>
              </a:rPr>
              <a:t>folla</a:t>
            </a:r>
            <a:r>
              <a:rPr lang="it-IT" sz="1700" dirty="0" smtClean="0">
                <a:solidFill>
                  <a:srgbClr val="000000"/>
                </a:solidFill>
                <a:effectLst/>
                <a:latin typeface="Arial"/>
                <a:ea typeface="Times New Roman"/>
              </a:rPr>
              <a:t>” che abita la </a:t>
            </a:r>
            <a:r>
              <a:rPr lang="it-IT" sz="1700" b="1" dirty="0" smtClean="0">
                <a:solidFill>
                  <a:srgbClr val="0033CC"/>
                </a:solidFill>
                <a:effectLst/>
                <a:latin typeface="Arial"/>
                <a:ea typeface="Times New Roman"/>
              </a:rPr>
              <a:t>città degli uomini</a:t>
            </a:r>
            <a:r>
              <a:rPr lang="it-IT" sz="1700" dirty="0" smtClean="0">
                <a:solidFill>
                  <a:srgbClr val="000000"/>
                </a:solidFill>
                <a:effectLst/>
                <a:latin typeface="Arial"/>
                <a:ea typeface="Times New Roman"/>
              </a:rPr>
              <a:t> e della quale il Signore ci chiede di prenderci cura. La folla che Gesù vuole sfamare è la città degli uomini, dove abitiamo e dove siamo mandati E tutti possiamo essere operai generosi e “esperti in umanità”, che non scartano nessuno e che si alleano con quanti hanno a cuore il bene comune, il futuro della città e degli uomini che la abitano, soprattutto di coloro che vivono più segnati dalla sofferenza, dall'incertezza, dalle difficoltà. </a:t>
            </a:r>
          </a:p>
          <a:p>
            <a:pPr algn="just">
              <a:spcAft>
                <a:spcPts val="0"/>
              </a:spcAft>
              <a:tabLst>
                <a:tab pos="630555" algn="l"/>
              </a:tabLst>
            </a:pPr>
            <a:r>
              <a:rPr lang="it-IT" sz="1700" dirty="0">
                <a:solidFill>
                  <a:srgbClr val="000000"/>
                </a:solidFill>
                <a:latin typeface="Arial"/>
                <a:ea typeface="Times New Roman"/>
              </a:rPr>
              <a:t> </a:t>
            </a:r>
            <a:r>
              <a:rPr lang="it-IT" sz="1700" dirty="0" smtClean="0">
                <a:solidFill>
                  <a:srgbClr val="000000"/>
                </a:solidFill>
                <a:latin typeface="Arial"/>
                <a:ea typeface="Times New Roman"/>
              </a:rPr>
              <a:t> </a:t>
            </a:r>
            <a:r>
              <a:rPr lang="it-IT" sz="1700" dirty="0" smtClean="0">
                <a:solidFill>
                  <a:srgbClr val="000000"/>
                </a:solidFill>
                <a:effectLst/>
                <a:latin typeface="Arial"/>
                <a:ea typeface="Times New Roman"/>
              </a:rPr>
              <a:t>Non vogliamo accettare che la città sia lo scenario per </a:t>
            </a:r>
            <a:r>
              <a:rPr lang="it-IT" sz="1700" b="1" dirty="0" smtClean="0">
                <a:solidFill>
                  <a:srgbClr val="0033CC"/>
                </a:solidFill>
                <a:effectLst/>
                <a:latin typeface="Arial"/>
                <a:ea typeface="Times New Roman"/>
              </a:rPr>
              <a:t>l’individualismo</a:t>
            </a:r>
            <a:r>
              <a:rPr lang="it-IT" sz="1700" dirty="0" smtClean="0">
                <a:solidFill>
                  <a:srgbClr val="000000"/>
                </a:solidFill>
                <a:effectLst/>
                <a:latin typeface="Arial"/>
                <a:ea typeface="Times New Roman"/>
              </a:rPr>
              <a:t>. Crediamo piuttosto che la città degli uomini possa essere abitata dal quell’</a:t>
            </a:r>
            <a:r>
              <a:rPr lang="it-IT" sz="1700" b="1" dirty="0" smtClean="0">
                <a:solidFill>
                  <a:srgbClr val="0033CC"/>
                </a:solidFill>
                <a:effectLst/>
                <a:latin typeface="Arial"/>
                <a:ea typeface="Times New Roman"/>
              </a:rPr>
              <a:t>umanesimo</a:t>
            </a:r>
            <a:r>
              <a:rPr lang="it-IT" sz="1700" dirty="0" smtClean="0">
                <a:solidFill>
                  <a:srgbClr val="000000"/>
                </a:solidFill>
                <a:effectLst/>
                <a:latin typeface="Arial"/>
                <a:ea typeface="Times New Roman"/>
              </a:rPr>
              <a:t> che la rende un giardino e non un deserto di vita o incrocio di tanti egocentrismi.</a:t>
            </a:r>
            <a:endParaRPr lang="it-IT" sz="1700" dirty="0">
              <a:effectLst/>
              <a:latin typeface="Arial"/>
              <a:ea typeface="Calibri"/>
            </a:endParaRPr>
          </a:p>
        </p:txBody>
      </p:sp>
    </p:spTree>
    <p:extLst>
      <p:ext uri="{BB962C8B-B14F-4D97-AF65-F5344CB8AC3E}">
        <p14:creationId xmlns:p14="http://schemas.microsoft.com/office/powerpoint/2010/main" val="16857308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Autofit/>
          </a:bodyPr>
          <a:lstStyle/>
          <a:p>
            <a:pPr algn="just">
              <a:spcBef>
                <a:spcPts val="528"/>
              </a:spcBef>
            </a:pPr>
            <a:endParaRPr lang="it-IT" sz="2200" dirty="0" smtClean="0">
              <a:solidFill>
                <a:srgbClr val="000000"/>
              </a:solidFill>
              <a:latin typeface="Arial"/>
              <a:ea typeface="Times New Roman"/>
            </a:endParaRPr>
          </a:p>
          <a:p>
            <a:pPr algn="just">
              <a:spcBef>
                <a:spcPts val="528"/>
              </a:spcBef>
            </a:pPr>
            <a:endParaRPr lang="it-IT" sz="2200" dirty="0" smtClean="0">
              <a:solidFill>
                <a:srgbClr val="000000"/>
              </a:solidFill>
              <a:latin typeface="Arial"/>
              <a:ea typeface="Times New Roman"/>
            </a:endParaRPr>
          </a:p>
          <a:p>
            <a:pPr algn="just">
              <a:spcBef>
                <a:spcPts val="528"/>
              </a:spcBef>
            </a:pPr>
            <a:r>
              <a:rPr lang="it-IT" sz="2200" dirty="0" smtClean="0">
                <a:solidFill>
                  <a:srgbClr val="000000"/>
                </a:solidFill>
                <a:latin typeface="Arial"/>
                <a:ea typeface="Times New Roman"/>
              </a:rPr>
              <a:t>  Se </a:t>
            </a:r>
            <a:r>
              <a:rPr lang="it-IT" sz="2200" dirty="0">
                <a:solidFill>
                  <a:srgbClr val="000000"/>
                </a:solidFill>
                <a:latin typeface="Arial"/>
                <a:ea typeface="Times New Roman"/>
              </a:rPr>
              <a:t>le nostre comunità sono una </a:t>
            </a:r>
            <a:r>
              <a:rPr lang="it-IT" sz="2200" b="1" dirty="0">
                <a:solidFill>
                  <a:srgbClr val="0000FF"/>
                </a:solidFill>
                <a:latin typeface="Arial"/>
                <a:ea typeface="Times New Roman"/>
              </a:rPr>
              <a:t>famiglia</a:t>
            </a:r>
            <a:r>
              <a:rPr lang="it-IT" sz="2200" dirty="0">
                <a:solidFill>
                  <a:srgbClr val="000000"/>
                </a:solidFill>
                <a:latin typeface="Arial"/>
                <a:ea typeface="Times New Roman"/>
              </a:rPr>
              <a:t>, capace di incontrarsi e amministrarsi, attenta a guardare con simpatia immensa ogni uomo, i vari strumenti, anche nuovi, di </a:t>
            </a:r>
            <a:r>
              <a:rPr lang="it-IT" sz="2200" b="1" dirty="0">
                <a:solidFill>
                  <a:srgbClr val="0000FF"/>
                </a:solidFill>
                <a:latin typeface="Arial"/>
                <a:ea typeface="Times New Roman"/>
              </a:rPr>
              <a:t>“partecipazione” </a:t>
            </a:r>
            <a:r>
              <a:rPr lang="it-IT" sz="2200" dirty="0">
                <a:solidFill>
                  <a:srgbClr val="000000"/>
                </a:solidFill>
                <a:latin typeface="Arial"/>
                <a:ea typeface="Times New Roman"/>
              </a:rPr>
              <a:t>troveranno nuovo entusiasmo e significato! </a:t>
            </a:r>
            <a:endParaRPr lang="it-IT" sz="2200" dirty="0" smtClean="0">
              <a:solidFill>
                <a:srgbClr val="000000"/>
              </a:solidFill>
              <a:latin typeface="Arial"/>
              <a:ea typeface="Times New Roman"/>
            </a:endParaRPr>
          </a:p>
          <a:p>
            <a:pPr algn="just">
              <a:spcBef>
                <a:spcPts val="528"/>
              </a:spcBef>
            </a:pPr>
            <a:endParaRPr lang="it-IT" sz="2200" dirty="0">
              <a:solidFill>
                <a:srgbClr val="000000"/>
              </a:solidFill>
              <a:latin typeface="Arial"/>
              <a:ea typeface="Times New Roman"/>
            </a:endParaRPr>
          </a:p>
          <a:p>
            <a:pPr algn="just">
              <a:spcBef>
                <a:spcPts val="528"/>
              </a:spcBef>
            </a:pPr>
            <a:r>
              <a:rPr lang="it-IT" sz="2200" dirty="0" smtClean="0">
                <a:solidFill>
                  <a:srgbClr val="000000"/>
                </a:solidFill>
                <a:latin typeface="Arial"/>
                <a:ea typeface="Times New Roman"/>
              </a:rPr>
              <a:t>  La </a:t>
            </a:r>
            <a:r>
              <a:rPr lang="it-IT" sz="2200" dirty="0">
                <a:solidFill>
                  <a:srgbClr val="000000"/>
                </a:solidFill>
                <a:latin typeface="Arial"/>
                <a:ea typeface="Times New Roman"/>
              </a:rPr>
              <a:t>comunione ha bisogno di tutti e la partecipazione non si misura con il ruolo o la considerazione, ma con il cuore e con il servizio umile alla vita comune e alla città degli uomini! </a:t>
            </a:r>
            <a:endParaRPr lang="it-IT" dirty="0" smtClean="0">
              <a:effectLst/>
            </a:endParaRPr>
          </a:p>
          <a:p>
            <a:endParaRPr lang="it-IT" dirty="0"/>
          </a:p>
        </p:txBody>
      </p:sp>
    </p:spTree>
    <p:extLst>
      <p:ext uri="{BB962C8B-B14F-4D97-AF65-F5344CB8AC3E}">
        <p14:creationId xmlns:p14="http://schemas.microsoft.com/office/powerpoint/2010/main" val="16021581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424936" cy="6408712"/>
          </a:xfrm>
        </p:spPr>
        <p:txBody>
          <a:bodyPr>
            <a:noAutofit/>
          </a:bodyPr>
          <a:lstStyle/>
          <a:p>
            <a:pPr algn="just">
              <a:spcAft>
                <a:spcPts val="0"/>
              </a:spcAft>
            </a:pPr>
            <a:r>
              <a:rPr lang="it-IT" sz="2100" dirty="0" smtClean="0">
                <a:solidFill>
                  <a:srgbClr val="000000"/>
                </a:solidFill>
                <a:effectLst/>
                <a:latin typeface="Arial"/>
                <a:ea typeface="Times New Roman"/>
              </a:rPr>
              <a:t>  </a:t>
            </a:r>
            <a:r>
              <a:rPr lang="it-IT" sz="2100" dirty="0" smtClean="0">
                <a:solidFill>
                  <a:srgbClr val="000000"/>
                </a:solidFill>
                <a:effectLst/>
                <a:latin typeface="Arial"/>
                <a:ea typeface="Times New Roman"/>
              </a:rPr>
              <a:t>Quando la Chiesa </a:t>
            </a:r>
            <a:r>
              <a:rPr lang="it-IT" sz="2100" b="1" dirty="0" smtClean="0">
                <a:solidFill>
                  <a:srgbClr val="0000FF"/>
                </a:solidFill>
                <a:effectLst/>
                <a:latin typeface="Arial"/>
                <a:ea typeface="Times New Roman"/>
              </a:rPr>
              <a:t>si riduce a mera organizzazione </a:t>
            </a:r>
            <a:r>
              <a:rPr lang="it-IT" sz="2100" dirty="0" smtClean="0">
                <a:solidFill>
                  <a:srgbClr val="000000"/>
                </a:solidFill>
                <a:effectLst/>
                <a:latin typeface="Arial"/>
                <a:ea typeface="Times New Roman"/>
              </a:rPr>
              <a:t>accade che «i doveri stanchino più di quanto sia ragionevole, e a volte facciano ammalare. Non si tratta di una fatica serena, ma tesa, pesante, insoddisfatta e, in definitiva, non accettata. </a:t>
            </a:r>
          </a:p>
          <a:p>
            <a:pPr algn="just">
              <a:spcAft>
                <a:spcPts val="0"/>
              </a:spcAft>
            </a:pPr>
            <a:r>
              <a:rPr lang="it-IT" sz="2100" dirty="0" smtClean="0">
                <a:solidFill>
                  <a:srgbClr val="000000"/>
                </a:solidFill>
                <a:effectLst/>
                <a:latin typeface="Arial"/>
                <a:ea typeface="Times New Roman"/>
              </a:rPr>
              <a:t>  Questa </a:t>
            </a:r>
            <a:r>
              <a:rPr lang="it-IT" sz="2100" b="1" dirty="0" smtClean="0">
                <a:solidFill>
                  <a:srgbClr val="0000FF"/>
                </a:solidFill>
                <a:effectLst/>
                <a:latin typeface="Arial"/>
                <a:ea typeface="Times New Roman"/>
              </a:rPr>
              <a:t>accidia pastorale</a:t>
            </a:r>
            <a:r>
              <a:rPr lang="it-IT" sz="2100" dirty="0" smtClean="0">
                <a:solidFill>
                  <a:srgbClr val="000000"/>
                </a:solidFill>
                <a:effectLst/>
                <a:latin typeface="Arial"/>
                <a:ea typeface="Times New Roman"/>
              </a:rPr>
              <a:t> può avere diverse origini. Alcuni vi cadono perché portano avanti </a:t>
            </a:r>
            <a:r>
              <a:rPr lang="it-IT" sz="2100" u="sng" dirty="0" smtClean="0">
                <a:solidFill>
                  <a:srgbClr val="000000"/>
                </a:solidFill>
                <a:effectLst/>
                <a:latin typeface="Arial"/>
                <a:ea typeface="Times New Roman"/>
              </a:rPr>
              <a:t>progetti irrealizzabili</a:t>
            </a:r>
            <a:r>
              <a:rPr lang="it-IT" sz="2100" dirty="0" smtClean="0">
                <a:solidFill>
                  <a:srgbClr val="000000"/>
                </a:solidFill>
                <a:effectLst/>
                <a:latin typeface="Arial"/>
                <a:ea typeface="Times New Roman"/>
              </a:rPr>
              <a:t> e non vivono volentieri quello che con tranquillità potrebbero fare. Altri, perché non accettano la difficile evoluzione dei processi e </a:t>
            </a:r>
            <a:r>
              <a:rPr lang="it-IT" sz="2100" u="sng" dirty="0" smtClean="0">
                <a:solidFill>
                  <a:srgbClr val="000000"/>
                </a:solidFill>
                <a:effectLst/>
                <a:latin typeface="Arial"/>
                <a:ea typeface="Times New Roman"/>
              </a:rPr>
              <a:t>vogliono che tutto cada dal cielo</a:t>
            </a:r>
            <a:r>
              <a:rPr lang="it-IT" sz="2100" dirty="0" smtClean="0">
                <a:solidFill>
                  <a:srgbClr val="000000"/>
                </a:solidFill>
                <a:effectLst/>
                <a:latin typeface="Arial"/>
                <a:ea typeface="Times New Roman"/>
              </a:rPr>
              <a:t>. Altri, perché si attaccano ad alcuni progetti o a sogni di </a:t>
            </a:r>
            <a:r>
              <a:rPr lang="it-IT" sz="2100" u="sng" dirty="0" smtClean="0">
                <a:solidFill>
                  <a:srgbClr val="000000"/>
                </a:solidFill>
                <a:effectLst/>
                <a:latin typeface="Arial"/>
                <a:ea typeface="Times New Roman"/>
              </a:rPr>
              <a:t>successo coltivati dalla loro vanità</a:t>
            </a:r>
            <a:r>
              <a:rPr lang="it-IT" sz="2100" dirty="0" smtClean="0">
                <a:solidFill>
                  <a:srgbClr val="000000"/>
                </a:solidFill>
                <a:effectLst/>
                <a:latin typeface="Arial"/>
                <a:ea typeface="Times New Roman"/>
              </a:rPr>
              <a:t>. Altri, per aver perso il contatto reale con la gente, in una spersonalizzazione della pastorale che porta a prestare maggiore attenzione all’organizzazione che alle persone, così che li </a:t>
            </a:r>
            <a:r>
              <a:rPr lang="it-IT" sz="2100" u="sng" dirty="0" smtClean="0">
                <a:solidFill>
                  <a:srgbClr val="000000"/>
                </a:solidFill>
                <a:effectLst/>
                <a:latin typeface="Arial"/>
                <a:ea typeface="Times New Roman"/>
              </a:rPr>
              <a:t>entusiasma più la “tabella di marcia” che la marcia stessa</a:t>
            </a:r>
            <a:r>
              <a:rPr lang="it-IT" sz="2100" dirty="0" smtClean="0">
                <a:solidFill>
                  <a:srgbClr val="000000"/>
                </a:solidFill>
                <a:effectLst/>
                <a:latin typeface="Arial"/>
                <a:ea typeface="Times New Roman"/>
              </a:rPr>
              <a:t>. Altri cadono nell’accidia perché non sanno aspettare, vogliono </a:t>
            </a:r>
            <a:r>
              <a:rPr lang="it-IT" sz="2100" u="sng" dirty="0" smtClean="0">
                <a:solidFill>
                  <a:srgbClr val="000000"/>
                </a:solidFill>
                <a:effectLst/>
                <a:latin typeface="Arial"/>
                <a:ea typeface="Times New Roman"/>
              </a:rPr>
              <a:t>dominare il ritmo della vita</a:t>
            </a:r>
            <a:r>
              <a:rPr lang="it-IT" sz="2100" dirty="0" smtClean="0">
                <a:solidFill>
                  <a:srgbClr val="000000"/>
                </a:solidFill>
                <a:effectLst/>
                <a:latin typeface="Arial"/>
                <a:ea typeface="Times New Roman"/>
              </a:rPr>
              <a:t>. </a:t>
            </a:r>
          </a:p>
          <a:p>
            <a:pPr algn="just">
              <a:spcAft>
                <a:spcPts val="0"/>
              </a:spcAft>
            </a:pPr>
            <a:endParaRPr lang="it-IT" sz="2100" dirty="0" smtClean="0">
              <a:solidFill>
                <a:srgbClr val="000000"/>
              </a:solidFill>
              <a:effectLst/>
              <a:latin typeface="Arial"/>
              <a:ea typeface="Times New Roman"/>
            </a:endParaRPr>
          </a:p>
          <a:p>
            <a:pPr algn="just">
              <a:spcAft>
                <a:spcPts val="0"/>
              </a:spcAft>
            </a:pPr>
            <a:r>
              <a:rPr lang="it-IT" sz="2100" dirty="0" smtClean="0">
                <a:solidFill>
                  <a:srgbClr val="000000"/>
                </a:solidFill>
                <a:effectLst/>
                <a:latin typeface="Arial"/>
                <a:ea typeface="Times New Roman"/>
              </a:rPr>
              <a:t>  «</a:t>
            </a:r>
            <a:r>
              <a:rPr lang="it-IT" sz="2100" u="sng" dirty="0" smtClean="0">
                <a:solidFill>
                  <a:srgbClr val="000000"/>
                </a:solidFill>
                <a:effectLst/>
                <a:latin typeface="Arial"/>
                <a:ea typeface="Times New Roman"/>
              </a:rPr>
              <a:t>L’ansia odierna di arrivare a risultati immediati fa si che gli operatori pastorali non tollerino facilmente il senso di qualche contraddizione, un apparente fallimento, una critica, una croce</a:t>
            </a:r>
            <a:r>
              <a:rPr lang="it-IT" sz="2100" dirty="0" smtClean="0">
                <a:solidFill>
                  <a:srgbClr val="000000"/>
                </a:solidFill>
                <a:effectLst/>
                <a:latin typeface="Arial"/>
                <a:ea typeface="Times New Roman"/>
              </a:rPr>
              <a:t>» (EG</a:t>
            </a:r>
            <a:r>
              <a:rPr lang="it-IT" sz="2100" i="1" dirty="0" smtClean="0">
                <a:solidFill>
                  <a:srgbClr val="000000"/>
                </a:solidFill>
                <a:effectLst/>
                <a:latin typeface="Arial"/>
                <a:ea typeface="Times New Roman"/>
              </a:rPr>
              <a:t> </a:t>
            </a:r>
            <a:r>
              <a:rPr lang="it-IT" sz="2100" dirty="0" smtClean="0">
                <a:solidFill>
                  <a:srgbClr val="000000"/>
                </a:solidFill>
                <a:effectLst/>
                <a:latin typeface="Arial"/>
                <a:ea typeface="Times New Roman"/>
              </a:rPr>
              <a:t>82).</a:t>
            </a:r>
            <a:endParaRPr lang="it-IT" sz="2100" dirty="0" smtClean="0">
              <a:effectLst/>
              <a:latin typeface="Arial"/>
              <a:ea typeface="Calibri"/>
            </a:endParaRPr>
          </a:p>
          <a:p>
            <a:endParaRPr lang="it-IT" dirty="0"/>
          </a:p>
        </p:txBody>
      </p:sp>
    </p:spTree>
    <p:extLst>
      <p:ext uri="{BB962C8B-B14F-4D97-AF65-F5344CB8AC3E}">
        <p14:creationId xmlns:p14="http://schemas.microsoft.com/office/powerpoint/2010/main" val="16021581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Autofit/>
          </a:bodyPr>
          <a:lstStyle/>
          <a:p>
            <a:pPr algn="just">
              <a:spcAft>
                <a:spcPts val="0"/>
              </a:spcAft>
            </a:pPr>
            <a:r>
              <a:rPr lang="it-IT" sz="2200" dirty="0" smtClean="0">
                <a:solidFill>
                  <a:schemeClr val="tx1"/>
                </a:solidFill>
                <a:effectLst/>
                <a:latin typeface="Arial"/>
                <a:ea typeface="Times New Roman"/>
              </a:rPr>
              <a:t>  </a:t>
            </a:r>
            <a:r>
              <a:rPr lang="it-IT" sz="2200" dirty="0" smtClean="0">
                <a:solidFill>
                  <a:schemeClr val="tx1"/>
                </a:solidFill>
                <a:effectLst/>
                <a:latin typeface="Arial"/>
                <a:ea typeface="Times New Roman"/>
              </a:rPr>
              <a:t>Sentiamo </a:t>
            </a:r>
            <a:r>
              <a:rPr lang="it-IT" sz="2200" dirty="0" smtClean="0">
                <a:solidFill>
                  <a:schemeClr val="tx1"/>
                </a:solidFill>
                <a:effectLst/>
                <a:latin typeface="Arial"/>
                <a:ea typeface="Calibri"/>
              </a:rPr>
              <a:t>personalmente e come comunità la dolce proposta di fare </a:t>
            </a:r>
            <a:r>
              <a:rPr lang="it-IT" sz="2200" b="1" dirty="0" smtClean="0">
                <a:solidFill>
                  <a:srgbClr val="0000FF"/>
                </a:solidFill>
                <a:effectLst/>
                <a:latin typeface="Arial"/>
                <a:ea typeface="Times New Roman"/>
              </a:rPr>
              <a:t>crescere la comunione</a:t>
            </a:r>
            <a:r>
              <a:rPr lang="it-IT" sz="2200" dirty="0" smtClean="0">
                <a:effectLst/>
                <a:latin typeface="Arial"/>
                <a:ea typeface="Times New Roman"/>
              </a:rPr>
              <a:t> </a:t>
            </a:r>
            <a:r>
              <a:rPr lang="it-IT" sz="2200" dirty="0" smtClean="0">
                <a:solidFill>
                  <a:schemeClr val="tx1"/>
                </a:solidFill>
                <a:effectLst/>
                <a:latin typeface="Arial"/>
                <a:ea typeface="Times New Roman"/>
              </a:rPr>
              <a:t>e superiamo ciò che la limita, la ferisce, la indebolisce. </a:t>
            </a:r>
          </a:p>
          <a:p>
            <a:pPr algn="just">
              <a:spcAft>
                <a:spcPts val="0"/>
              </a:spcAft>
            </a:pPr>
            <a:r>
              <a:rPr lang="it-IT" sz="2200" dirty="0" smtClean="0">
                <a:solidFill>
                  <a:schemeClr val="tx1"/>
                </a:solidFill>
                <a:effectLst/>
                <a:latin typeface="Arial"/>
                <a:ea typeface="Times New Roman"/>
              </a:rPr>
              <a:t>  Nessuno ne è </a:t>
            </a:r>
            <a:r>
              <a:rPr lang="it-IT" sz="2200" b="1" dirty="0" smtClean="0">
                <a:solidFill>
                  <a:srgbClr val="0000FF"/>
                </a:solidFill>
                <a:effectLst/>
                <a:latin typeface="Arial"/>
                <a:ea typeface="Times New Roman"/>
              </a:rPr>
              <a:t>padrone</a:t>
            </a:r>
            <a:r>
              <a:rPr lang="it-IT" sz="2200" dirty="0" smtClean="0">
                <a:solidFill>
                  <a:schemeClr val="tx1"/>
                </a:solidFill>
                <a:effectLst/>
                <a:latin typeface="Arial"/>
                <a:ea typeface="Times New Roman"/>
              </a:rPr>
              <a:t>, tutti ne siamo </a:t>
            </a:r>
            <a:r>
              <a:rPr lang="it-IT" sz="2200" b="1" dirty="0" smtClean="0">
                <a:solidFill>
                  <a:srgbClr val="0000FF"/>
                </a:solidFill>
                <a:effectLst/>
                <a:latin typeface="Arial"/>
                <a:ea typeface="Times New Roman"/>
              </a:rPr>
              <a:t>servi</a:t>
            </a:r>
            <a:r>
              <a:rPr lang="it-IT" sz="2200" dirty="0" smtClean="0">
                <a:effectLst/>
                <a:latin typeface="Arial"/>
                <a:ea typeface="Calibri"/>
              </a:rPr>
              <a:t>. </a:t>
            </a:r>
            <a:r>
              <a:rPr lang="it-IT" sz="2200" dirty="0" smtClean="0">
                <a:solidFill>
                  <a:schemeClr val="tx1"/>
                </a:solidFill>
                <a:effectLst/>
                <a:latin typeface="Arial"/>
                <a:ea typeface="Calibri"/>
              </a:rPr>
              <a:t>Non pieghiamo la comunità a noi, ma </a:t>
            </a:r>
            <a:r>
              <a:rPr lang="it-IT" sz="2200" b="1" dirty="0" smtClean="0">
                <a:solidFill>
                  <a:srgbClr val="0000FF"/>
                </a:solidFill>
                <a:effectLst/>
                <a:latin typeface="Arial"/>
                <a:ea typeface="Times New Roman"/>
              </a:rPr>
              <a:t>tutto facciamo per l’interesse del Vangelo</a:t>
            </a:r>
            <a:r>
              <a:rPr lang="it-IT" sz="2200" dirty="0" smtClean="0">
                <a:effectLst/>
                <a:latin typeface="Arial"/>
                <a:ea typeface="Calibri"/>
              </a:rPr>
              <a:t>. </a:t>
            </a:r>
          </a:p>
          <a:p>
            <a:pPr algn="just">
              <a:spcAft>
                <a:spcPts val="0"/>
              </a:spcAft>
            </a:pPr>
            <a:r>
              <a:rPr lang="it-IT" sz="2200" dirty="0" smtClean="0">
                <a:solidFill>
                  <a:schemeClr val="tx1"/>
                </a:solidFill>
                <a:effectLst/>
                <a:latin typeface="Arial"/>
                <a:ea typeface="Calibri"/>
              </a:rPr>
              <a:t>  Non sentiamoci in diritto di recriminare dei servizi come fossimo degli utenti o degli estranei. Non restiamo spettatori, che non si fanno coinvolgere e giudicano senza contemplare e riconoscere in essa la presenza di Dio</a:t>
            </a:r>
            <a:r>
              <a:rPr lang="it-IT" sz="2200" dirty="0" smtClean="0">
                <a:effectLst/>
                <a:latin typeface="Arial"/>
                <a:ea typeface="Calibri"/>
              </a:rPr>
              <a:t>. </a:t>
            </a:r>
          </a:p>
          <a:p>
            <a:pPr algn="just">
              <a:spcAft>
                <a:spcPts val="0"/>
              </a:spcAft>
            </a:pPr>
            <a:endParaRPr lang="it-IT" sz="2200" b="1" dirty="0" smtClean="0">
              <a:solidFill>
                <a:srgbClr val="0000FF"/>
              </a:solidFill>
              <a:latin typeface="Arial"/>
              <a:ea typeface="Times New Roman"/>
            </a:endParaRPr>
          </a:p>
          <a:p>
            <a:pPr algn="just">
              <a:spcAft>
                <a:spcPts val="0"/>
              </a:spcAft>
            </a:pPr>
            <a:r>
              <a:rPr lang="it-IT" sz="2200" b="1" dirty="0" smtClean="0">
                <a:solidFill>
                  <a:srgbClr val="0000FF"/>
                </a:solidFill>
                <a:latin typeface="Arial"/>
                <a:ea typeface="Times New Roman"/>
              </a:rPr>
              <a:t>  </a:t>
            </a:r>
            <a:r>
              <a:rPr lang="it-IT" sz="2200" b="1" dirty="0" smtClean="0">
                <a:solidFill>
                  <a:srgbClr val="0000FF"/>
                </a:solidFill>
                <a:effectLst/>
                <a:latin typeface="Arial"/>
                <a:ea typeface="Times New Roman"/>
              </a:rPr>
              <a:t>La comunione è quella del Padre della parabola</a:t>
            </a:r>
            <a:r>
              <a:rPr lang="it-IT" sz="2200" dirty="0" smtClean="0">
                <a:effectLst/>
                <a:latin typeface="Arial"/>
                <a:ea typeface="Calibri"/>
              </a:rPr>
              <a:t>, </a:t>
            </a:r>
            <a:r>
              <a:rPr lang="it-IT" sz="2200" dirty="0" smtClean="0">
                <a:solidFill>
                  <a:schemeClr val="tx1"/>
                </a:solidFill>
                <a:effectLst/>
                <a:latin typeface="Arial"/>
                <a:ea typeface="Calibri"/>
              </a:rPr>
              <a:t>che difende il legame tra lui e i suoi due figli e tra i due fratelli, che condivide tutto quello che ha. </a:t>
            </a:r>
          </a:p>
          <a:p>
            <a:pPr algn="just">
              <a:spcAft>
                <a:spcPts val="0"/>
              </a:spcAft>
            </a:pPr>
            <a:r>
              <a:rPr lang="it-IT" sz="2200" dirty="0">
                <a:solidFill>
                  <a:schemeClr val="tx1"/>
                </a:solidFill>
                <a:latin typeface="Arial"/>
                <a:ea typeface="Calibri"/>
              </a:rPr>
              <a:t> </a:t>
            </a:r>
            <a:r>
              <a:rPr lang="it-IT" sz="2200" dirty="0" smtClean="0">
                <a:solidFill>
                  <a:schemeClr val="tx1"/>
                </a:solidFill>
                <a:latin typeface="Arial"/>
                <a:ea typeface="Calibri"/>
              </a:rPr>
              <a:t> </a:t>
            </a:r>
            <a:r>
              <a:rPr lang="it-IT" sz="2200" dirty="0" smtClean="0">
                <a:solidFill>
                  <a:schemeClr val="tx1"/>
                </a:solidFill>
                <a:effectLst/>
                <a:latin typeface="Arial"/>
                <a:ea typeface="Calibri"/>
              </a:rPr>
              <a:t>Egli non può accettare una </a:t>
            </a:r>
            <a:r>
              <a:rPr lang="it-IT" sz="2200" b="1" dirty="0" smtClean="0">
                <a:solidFill>
                  <a:srgbClr val="0000FF"/>
                </a:solidFill>
                <a:effectLst/>
                <a:latin typeface="Arial"/>
                <a:ea typeface="Times New Roman"/>
              </a:rPr>
              <a:t>giustizia senza misericordia</a:t>
            </a:r>
            <a:r>
              <a:rPr lang="it-IT" sz="2200" dirty="0" smtClean="0">
                <a:effectLst/>
                <a:latin typeface="Arial"/>
                <a:ea typeface="Calibri"/>
              </a:rPr>
              <a:t> </a:t>
            </a:r>
            <a:r>
              <a:rPr lang="it-IT" sz="2200" dirty="0" smtClean="0">
                <a:solidFill>
                  <a:schemeClr val="tx1"/>
                </a:solidFill>
                <a:effectLst/>
                <a:latin typeface="Arial"/>
                <a:ea typeface="Calibri"/>
              </a:rPr>
              <a:t>e l’indifferenza verso il fratello “tornato in vita”. </a:t>
            </a:r>
          </a:p>
          <a:p>
            <a:endParaRPr lang="it-IT" dirty="0"/>
          </a:p>
        </p:txBody>
      </p:sp>
    </p:spTree>
    <p:extLst>
      <p:ext uri="{BB962C8B-B14F-4D97-AF65-F5344CB8AC3E}">
        <p14:creationId xmlns:p14="http://schemas.microsoft.com/office/powerpoint/2010/main" val="16021581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rmAutofit/>
          </a:bodyPr>
          <a:lstStyle/>
          <a:p>
            <a:pPr marR="74930"/>
            <a:r>
              <a:rPr lang="it-IT" sz="2800" b="1" dirty="0" smtClean="0">
                <a:solidFill>
                  <a:srgbClr val="000000"/>
                </a:solidFill>
                <a:effectLst/>
                <a:latin typeface="Arial"/>
                <a:ea typeface="Times New Roman"/>
              </a:rPr>
              <a:t>PRIMA PARTE</a:t>
            </a:r>
            <a:r>
              <a:rPr lang="it-IT" dirty="0" smtClean="0">
                <a:solidFill>
                  <a:srgbClr val="000000"/>
                </a:solidFill>
                <a:effectLst/>
                <a:latin typeface="Arial"/>
                <a:ea typeface="Times New Roman"/>
              </a:rPr>
              <a:t>   </a:t>
            </a:r>
            <a:br>
              <a:rPr lang="it-IT" dirty="0" smtClean="0">
                <a:solidFill>
                  <a:srgbClr val="000000"/>
                </a:solidFill>
                <a:effectLst/>
                <a:latin typeface="Arial"/>
                <a:ea typeface="Times New Roman"/>
              </a:rPr>
            </a:br>
            <a:r>
              <a:rPr lang="it-IT" sz="2400" i="1" dirty="0" smtClean="0">
                <a:solidFill>
                  <a:srgbClr val="000000"/>
                </a:solidFill>
                <a:effectLst/>
                <a:latin typeface="Arial"/>
                <a:ea typeface="Times New Roman"/>
              </a:rPr>
              <a:t>Rilettura del cammino intrapreso: </a:t>
            </a:r>
          </a:p>
          <a:p>
            <a:pPr marR="74930"/>
            <a:r>
              <a:rPr lang="it-IT" sz="2400" i="1" dirty="0" smtClean="0">
                <a:solidFill>
                  <a:srgbClr val="000000"/>
                </a:solidFill>
                <a:effectLst/>
                <a:latin typeface="Arial"/>
                <a:ea typeface="Times New Roman"/>
              </a:rPr>
              <a:t>cos’è emerso e cosa far crescere</a:t>
            </a:r>
            <a:endParaRPr lang="it-IT" sz="2400" dirty="0" smtClean="0">
              <a:effectLst/>
              <a:latin typeface="Arial"/>
              <a:ea typeface="Calibri"/>
            </a:endParaRPr>
          </a:p>
          <a:p>
            <a:pPr marR="74930" algn="l">
              <a:lnSpc>
                <a:spcPct val="150000"/>
              </a:lnSpc>
              <a:spcAft>
                <a:spcPts val="0"/>
              </a:spcAft>
            </a:pPr>
            <a:r>
              <a:rPr lang="it-IT" dirty="0" smtClean="0">
                <a:solidFill>
                  <a:srgbClr val="000000"/>
                </a:solidFill>
                <a:effectLst/>
                <a:latin typeface="Arial"/>
                <a:ea typeface="Times New Roman"/>
              </a:rPr>
              <a:t>		</a:t>
            </a:r>
            <a:endParaRPr lang="it-IT" dirty="0" smtClean="0">
              <a:effectLst/>
              <a:latin typeface="Arial"/>
              <a:ea typeface="Calibri"/>
            </a:endParaRPr>
          </a:p>
          <a:p>
            <a:pPr marL="810260" marR="74930" indent="-810260" algn="l">
              <a:lnSpc>
                <a:spcPct val="110000"/>
              </a:lnSpc>
              <a:spcAft>
                <a:spcPts val="0"/>
              </a:spcAft>
              <a:buAutoNum type="arabicPeriod"/>
              <a:tabLst>
                <a:tab pos="900430" algn="l"/>
              </a:tabLst>
            </a:pPr>
            <a:r>
              <a:rPr lang="it-IT" sz="2400" dirty="0">
                <a:solidFill>
                  <a:srgbClr val="000000"/>
                </a:solidFill>
                <a:latin typeface="Arial"/>
                <a:ea typeface="Times New Roman"/>
              </a:rPr>
              <a:t>Un cammino sinodale dentro la città degli uomini </a:t>
            </a:r>
          </a:p>
          <a:p>
            <a:pPr marL="810260" marR="74930" indent="-810260" algn="l">
              <a:lnSpc>
                <a:spcPct val="110000"/>
              </a:lnSpc>
              <a:spcAft>
                <a:spcPts val="0"/>
              </a:spcAft>
              <a:buAutoNum type="arabicPeriod"/>
              <a:tabLst>
                <a:tab pos="900430" algn="l"/>
              </a:tabLst>
            </a:pPr>
            <a:r>
              <a:rPr lang="it-IT" sz="2400" dirty="0" smtClean="0">
                <a:solidFill>
                  <a:srgbClr val="000000"/>
                </a:solidFill>
                <a:effectLst/>
                <a:latin typeface="Arial"/>
                <a:ea typeface="Times New Roman"/>
              </a:rPr>
              <a:t>La Chiesa è comunione 	 </a:t>
            </a:r>
          </a:p>
          <a:p>
            <a:pPr marL="810260" marR="74930" indent="-810260" algn="l">
              <a:lnSpc>
                <a:spcPct val="110000"/>
              </a:lnSpc>
              <a:spcAft>
                <a:spcPts val="0"/>
              </a:spcAft>
              <a:buAutoNum type="arabicPeriod"/>
              <a:tabLst>
                <a:tab pos="900430" algn="l"/>
              </a:tabLst>
            </a:pPr>
            <a:r>
              <a:rPr lang="it-IT" sz="2400" b="1" dirty="0">
                <a:solidFill>
                  <a:srgbClr val="FF0000"/>
                </a:solidFill>
                <a:latin typeface="Arial"/>
                <a:ea typeface="Times New Roman"/>
              </a:rPr>
              <a:t>L’Eucarestia fa la Chiesa </a:t>
            </a:r>
            <a:r>
              <a:rPr lang="it-IT" sz="2400" dirty="0" smtClean="0">
                <a:solidFill>
                  <a:srgbClr val="000000"/>
                </a:solidFill>
                <a:effectLst/>
                <a:latin typeface="Arial"/>
                <a:ea typeface="Times New Roman"/>
              </a:rPr>
              <a:t>	</a:t>
            </a:r>
          </a:p>
          <a:p>
            <a:pPr marL="810260" marR="74930" indent="-810260" algn="l">
              <a:lnSpc>
                <a:spcPct val="110000"/>
              </a:lnSpc>
              <a:spcAft>
                <a:spcPts val="0"/>
              </a:spcAft>
              <a:buAutoNum type="arabicPeriod"/>
              <a:tabLst>
                <a:tab pos="900430" algn="l"/>
              </a:tabLst>
            </a:pPr>
            <a:r>
              <a:rPr lang="it-IT" sz="2400" dirty="0" smtClean="0">
                <a:solidFill>
                  <a:srgbClr val="000000"/>
                </a:solidFill>
                <a:effectLst/>
                <a:latin typeface="Arial"/>
                <a:ea typeface="Times New Roman"/>
              </a:rPr>
              <a:t>La Chiesa è missionaria 	</a:t>
            </a:r>
          </a:p>
          <a:p>
            <a:pPr marL="810260" marR="74930" indent="-810260" algn="l">
              <a:lnSpc>
                <a:spcPct val="110000"/>
              </a:lnSpc>
              <a:spcAft>
                <a:spcPts val="0"/>
              </a:spcAft>
              <a:buAutoNum type="arabicPeriod"/>
              <a:tabLst>
                <a:tab pos="900430" algn="l"/>
              </a:tabLst>
            </a:pPr>
            <a:r>
              <a:rPr lang="it-IT" sz="2400" dirty="0" smtClean="0">
                <a:solidFill>
                  <a:srgbClr val="000000"/>
                </a:solidFill>
                <a:effectLst/>
                <a:latin typeface="Arial"/>
                <a:ea typeface="Times New Roman"/>
              </a:rPr>
              <a:t>La Chiesa e la città 	</a:t>
            </a:r>
          </a:p>
          <a:p>
            <a:pPr marL="810260" marR="74930" indent="-810260" algn="l">
              <a:lnSpc>
                <a:spcPct val="110000"/>
              </a:lnSpc>
              <a:spcAft>
                <a:spcPts val="0"/>
              </a:spcAft>
              <a:buAutoNum type="arabicPeriod"/>
              <a:tabLst>
                <a:tab pos="900430" algn="l"/>
              </a:tabLst>
            </a:pPr>
            <a:r>
              <a:rPr lang="it-IT" sz="2400" dirty="0" smtClean="0">
                <a:solidFill>
                  <a:srgbClr val="000000"/>
                </a:solidFill>
                <a:effectLst/>
                <a:latin typeface="Arial"/>
                <a:ea typeface="Times New Roman"/>
              </a:rPr>
              <a:t>Le attese della città degli uomini </a:t>
            </a:r>
            <a:endParaRPr lang="it-IT" sz="2400" dirty="0"/>
          </a:p>
        </p:txBody>
      </p:sp>
    </p:spTree>
    <p:extLst>
      <p:ext uri="{BB962C8B-B14F-4D97-AF65-F5344CB8AC3E}">
        <p14:creationId xmlns:p14="http://schemas.microsoft.com/office/powerpoint/2010/main" val="16878246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188640"/>
            <a:ext cx="8424936" cy="6264696"/>
          </a:xfrm>
        </p:spPr>
        <p:txBody>
          <a:bodyPr>
            <a:noAutofit/>
          </a:bodyPr>
          <a:lstStyle/>
          <a:p>
            <a:pPr algn="just">
              <a:spcAft>
                <a:spcPts val="0"/>
              </a:spcAft>
            </a:pPr>
            <a:r>
              <a:rPr lang="it-IT" sz="2200" dirty="0" smtClean="0">
                <a:solidFill>
                  <a:schemeClr val="tx1"/>
                </a:solidFill>
                <a:effectLst/>
                <a:latin typeface="Arial"/>
                <a:ea typeface="Calibri"/>
              </a:rPr>
              <a:t> Gli </a:t>
            </a:r>
            <a:r>
              <a:rPr lang="it-IT" sz="2200" dirty="0" smtClean="0">
                <a:solidFill>
                  <a:schemeClr val="tx1"/>
                </a:solidFill>
                <a:effectLst/>
                <a:latin typeface="Arial"/>
                <a:ea typeface="Calibri"/>
              </a:rPr>
              <a:t>antichi Padri amavano ripetere che </a:t>
            </a:r>
            <a:r>
              <a:rPr lang="it-IT" sz="2200" b="1" dirty="0" smtClean="0">
                <a:solidFill>
                  <a:srgbClr val="0000FF"/>
                </a:solidFill>
                <a:effectLst/>
                <a:latin typeface="Arial"/>
                <a:ea typeface="Calibri"/>
              </a:rPr>
              <a:t>l’Eucarestia fa la Chiesa</a:t>
            </a:r>
            <a:r>
              <a:rPr lang="it-IT" sz="2200" dirty="0" smtClean="0">
                <a:solidFill>
                  <a:schemeClr val="tx1"/>
                </a:solidFill>
                <a:effectLst/>
                <a:latin typeface="Arial"/>
                <a:ea typeface="Calibri"/>
              </a:rPr>
              <a:t>.</a:t>
            </a:r>
          </a:p>
          <a:p>
            <a:pPr algn="just">
              <a:spcAft>
                <a:spcPts val="0"/>
              </a:spcAft>
            </a:pPr>
            <a:r>
              <a:rPr lang="it-IT" sz="2200" dirty="0" smtClean="0">
                <a:solidFill>
                  <a:schemeClr val="tx1"/>
                </a:solidFill>
                <a:effectLst/>
                <a:latin typeface="Arial"/>
                <a:ea typeface="Calibri"/>
              </a:rPr>
              <a:t> La </a:t>
            </a:r>
            <a:r>
              <a:rPr lang="it-IT" sz="2200" dirty="0" smtClean="0">
                <a:solidFill>
                  <a:schemeClr val="tx1"/>
                </a:solidFill>
                <a:effectLst/>
                <a:latin typeface="Arial"/>
                <a:ea typeface="Calibri"/>
              </a:rPr>
              <a:t>liturgia coinvolge attorno all’altare per l’incontro con il Signore risorto la vita di tutta la comunità nei suoi vari aspetti: così esprime il vero volto e il vero cuore della Chiesa. </a:t>
            </a:r>
          </a:p>
          <a:p>
            <a:pPr algn="just">
              <a:spcAft>
                <a:spcPts val="0"/>
              </a:spcAft>
            </a:pPr>
            <a:r>
              <a:rPr lang="it-IT" sz="2200" dirty="0" smtClean="0">
                <a:solidFill>
                  <a:schemeClr val="tx1"/>
                </a:solidFill>
                <a:effectLst/>
                <a:latin typeface="Arial"/>
                <a:ea typeface="Calibri"/>
              </a:rPr>
              <a:t>  Abbiamo parlato dello stretto </a:t>
            </a:r>
            <a:r>
              <a:rPr lang="it-IT" sz="2200" b="1" dirty="0" smtClean="0">
                <a:solidFill>
                  <a:srgbClr val="0000FF"/>
                </a:solidFill>
                <a:effectLst/>
                <a:latin typeface="Arial"/>
                <a:ea typeface="Calibri"/>
              </a:rPr>
              <a:t>rapporto tra Eucarestia e vita</a:t>
            </a:r>
            <a:r>
              <a:rPr lang="it-IT" sz="2200" dirty="0" smtClean="0">
                <a:effectLst/>
                <a:latin typeface="Arial"/>
                <a:ea typeface="Calibri"/>
              </a:rPr>
              <a:t>. </a:t>
            </a:r>
            <a:r>
              <a:rPr lang="it-IT" sz="2200" dirty="0" smtClean="0">
                <a:solidFill>
                  <a:schemeClr val="tx1"/>
                </a:solidFill>
                <a:effectLst/>
                <a:latin typeface="Arial"/>
                <a:ea typeface="Calibri"/>
              </a:rPr>
              <a:t>La quotidianità, cioè la vita nelle sue espressioni più semplici e feriali deve entrare dentro al momento celebrativo per trasformarsi in offerta al Signore</a:t>
            </a:r>
            <a:r>
              <a:rPr lang="it-IT" sz="2200" dirty="0" smtClean="0">
                <a:solidFill>
                  <a:schemeClr val="tx1"/>
                </a:solidFill>
                <a:effectLst/>
                <a:latin typeface="Arial"/>
                <a:ea typeface="Calibri"/>
              </a:rPr>
              <a:t>. </a:t>
            </a:r>
            <a:endParaRPr lang="it-IT" sz="2200" dirty="0" smtClean="0">
              <a:solidFill>
                <a:schemeClr val="tx1"/>
              </a:solidFill>
              <a:effectLst/>
              <a:latin typeface="Arial"/>
              <a:ea typeface="Calibri"/>
            </a:endParaRPr>
          </a:p>
          <a:p>
            <a:pPr algn="just">
              <a:spcAft>
                <a:spcPts val="0"/>
              </a:spcAft>
            </a:pPr>
            <a:r>
              <a:rPr lang="it-IT" sz="2200" dirty="0" smtClean="0">
                <a:solidFill>
                  <a:schemeClr val="tx1"/>
                </a:solidFill>
                <a:effectLst/>
                <a:latin typeface="Arial"/>
                <a:ea typeface="Calibri"/>
              </a:rPr>
              <a:t> Molte sintesi hanno parlato dello stile della celebrazione e di come questo deve esprimere l’atteggiamento di Dio che accoglie, ama, perdona e guida i suoi figli. </a:t>
            </a:r>
          </a:p>
          <a:p>
            <a:pPr algn="just">
              <a:spcAft>
                <a:spcPts val="0"/>
              </a:spcAft>
            </a:pPr>
            <a:r>
              <a:rPr lang="it-IT" sz="1400" b="1" dirty="0" smtClean="0">
                <a:solidFill>
                  <a:srgbClr val="0000FF"/>
                </a:solidFill>
                <a:effectLst/>
                <a:latin typeface="Arial"/>
                <a:ea typeface="Calibri"/>
              </a:rPr>
              <a:t> </a:t>
            </a:r>
          </a:p>
          <a:p>
            <a:pPr algn="just">
              <a:spcAft>
                <a:spcPts val="0"/>
              </a:spcAft>
            </a:pPr>
            <a:r>
              <a:rPr lang="it-IT" sz="2200" b="1" dirty="0" smtClean="0">
                <a:solidFill>
                  <a:srgbClr val="0000FF"/>
                </a:solidFill>
                <a:effectLst/>
                <a:latin typeface="Arial"/>
                <a:ea typeface="Calibri"/>
              </a:rPr>
              <a:t>  La </a:t>
            </a:r>
            <a:r>
              <a:rPr lang="it-IT" sz="2200" b="1" dirty="0" smtClean="0">
                <a:solidFill>
                  <a:srgbClr val="0000FF"/>
                </a:solidFill>
                <a:effectLst/>
                <a:latin typeface="Arial"/>
                <a:ea typeface="Calibri"/>
              </a:rPr>
              <a:t>bellezza delle liturgie</a:t>
            </a:r>
            <a:r>
              <a:rPr lang="it-IT" sz="2200" dirty="0" smtClean="0">
                <a:effectLst/>
                <a:latin typeface="Arial"/>
                <a:ea typeface="Calibri"/>
              </a:rPr>
              <a:t> </a:t>
            </a:r>
            <a:r>
              <a:rPr lang="it-IT" sz="2200" dirty="0" smtClean="0">
                <a:solidFill>
                  <a:schemeClr val="tx1"/>
                </a:solidFill>
                <a:effectLst/>
                <a:latin typeface="Arial"/>
                <a:ea typeface="Calibri"/>
              </a:rPr>
              <a:t>non consiste nelle nostre aggiunte, nei protagonismi, ma </a:t>
            </a:r>
            <a:r>
              <a:rPr lang="it-IT" sz="2200" b="1" dirty="0" smtClean="0">
                <a:solidFill>
                  <a:srgbClr val="0000FF"/>
                </a:solidFill>
                <a:effectLst/>
                <a:latin typeface="Arial"/>
                <a:ea typeface="Calibri"/>
              </a:rPr>
              <a:t>nell’esprimere comunitario</a:t>
            </a:r>
            <a:r>
              <a:rPr lang="it-IT" sz="2200" dirty="0" smtClean="0">
                <a:effectLst/>
                <a:latin typeface="Arial"/>
                <a:ea typeface="Calibri"/>
              </a:rPr>
              <a:t> </a:t>
            </a:r>
            <a:r>
              <a:rPr lang="it-IT" sz="2200" dirty="0" smtClean="0">
                <a:solidFill>
                  <a:schemeClr val="tx1"/>
                </a:solidFill>
                <a:effectLst/>
                <a:latin typeface="Arial"/>
                <a:ea typeface="Calibri"/>
              </a:rPr>
              <a:t>attraverso i gesti e simboli, manifestazione di un </a:t>
            </a:r>
            <a:r>
              <a:rPr lang="it-IT" sz="2200" b="1" dirty="0" smtClean="0">
                <a:solidFill>
                  <a:srgbClr val="0000FF"/>
                </a:solidFill>
                <a:effectLst/>
                <a:latin typeface="Arial"/>
                <a:ea typeface="Calibri"/>
              </a:rPr>
              <a:t>Dio che ci accoglie, ci ama e ci guida</a:t>
            </a:r>
            <a:r>
              <a:rPr lang="it-IT" sz="2200" dirty="0" smtClean="0">
                <a:effectLst/>
                <a:latin typeface="Arial"/>
                <a:ea typeface="Calibri"/>
              </a:rPr>
              <a:t>. </a:t>
            </a:r>
            <a:r>
              <a:rPr lang="it-IT" sz="2200" dirty="0">
                <a:solidFill>
                  <a:schemeClr val="tx1"/>
                </a:solidFill>
                <a:latin typeface="Arial"/>
                <a:ea typeface="Calibri"/>
              </a:rPr>
              <a:t>Il </a:t>
            </a:r>
            <a:r>
              <a:rPr lang="it-IT" sz="2200" dirty="0" smtClean="0">
                <a:solidFill>
                  <a:schemeClr val="tx1"/>
                </a:solidFill>
                <a:effectLst/>
                <a:latin typeface="Arial"/>
                <a:ea typeface="Calibri"/>
              </a:rPr>
              <a:t>rito è a servizio di un incontro con il Signore e non può essere ridotto a ritualismo che finisce per non comunicare più, per essere sterile e spento</a:t>
            </a:r>
            <a:r>
              <a:rPr lang="it-IT" sz="2200" dirty="0" smtClean="0">
                <a:effectLst/>
                <a:latin typeface="Arial"/>
                <a:ea typeface="Calibri"/>
              </a:rPr>
              <a:t>. </a:t>
            </a:r>
            <a:endParaRPr lang="it-IT" sz="2200" dirty="0">
              <a:effectLst/>
              <a:latin typeface="Arial"/>
              <a:ea typeface="Calibri"/>
            </a:endParaRPr>
          </a:p>
        </p:txBody>
      </p:sp>
    </p:spTree>
    <p:extLst>
      <p:ext uri="{BB962C8B-B14F-4D97-AF65-F5344CB8AC3E}">
        <p14:creationId xmlns:p14="http://schemas.microsoft.com/office/powerpoint/2010/main" val="23521043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539552" y="116632"/>
            <a:ext cx="8424936" cy="6552728"/>
          </a:xfrm>
        </p:spPr>
        <p:txBody>
          <a:bodyPr>
            <a:noAutofit/>
          </a:bodyPr>
          <a:lstStyle/>
          <a:p>
            <a:pPr algn="just">
              <a:spcAft>
                <a:spcPts val="0"/>
              </a:spcAft>
            </a:pPr>
            <a:r>
              <a:rPr lang="it-IT" sz="2100" dirty="0" smtClean="0">
                <a:solidFill>
                  <a:schemeClr val="tx1"/>
                </a:solidFill>
                <a:effectLst/>
                <a:latin typeface="Arial"/>
                <a:ea typeface="Calibri"/>
              </a:rPr>
              <a:t>  La </a:t>
            </a:r>
            <a:r>
              <a:rPr lang="it-IT" sz="2100" dirty="0" smtClean="0">
                <a:solidFill>
                  <a:schemeClr val="tx1"/>
                </a:solidFill>
                <a:effectLst/>
                <a:latin typeface="Arial"/>
                <a:ea typeface="Calibri"/>
              </a:rPr>
              <a:t>Chiesa non può sussistere senza l’Eucarestia. Occorre </a:t>
            </a:r>
            <a:r>
              <a:rPr lang="it-IT" sz="2100" b="1" dirty="0" smtClean="0">
                <a:solidFill>
                  <a:srgbClr val="0000FF"/>
                </a:solidFill>
                <a:effectLst/>
                <a:latin typeface="Arial"/>
                <a:ea typeface="Calibri"/>
              </a:rPr>
              <a:t>passare dal prete che celebra </a:t>
            </a:r>
            <a:r>
              <a:rPr lang="it-IT" sz="2100" dirty="0" smtClean="0">
                <a:solidFill>
                  <a:schemeClr val="tx1"/>
                </a:solidFill>
                <a:effectLst/>
                <a:latin typeface="Arial"/>
                <a:ea typeface="Calibri"/>
              </a:rPr>
              <a:t>alla</a:t>
            </a:r>
            <a:r>
              <a:rPr lang="it-IT" sz="2100" b="1" dirty="0" smtClean="0">
                <a:solidFill>
                  <a:srgbClr val="0000FF"/>
                </a:solidFill>
                <a:effectLst/>
                <a:latin typeface="Arial"/>
                <a:ea typeface="Calibri"/>
              </a:rPr>
              <a:t> comunità celebrante</a:t>
            </a:r>
            <a:r>
              <a:rPr lang="it-IT" sz="2100" dirty="0" smtClean="0">
                <a:effectLst/>
                <a:latin typeface="Arial"/>
                <a:ea typeface="Calibri"/>
              </a:rPr>
              <a:t>. </a:t>
            </a:r>
            <a:r>
              <a:rPr lang="it-IT" sz="2100" dirty="0" smtClean="0">
                <a:solidFill>
                  <a:schemeClr val="tx1"/>
                </a:solidFill>
                <a:effectLst/>
                <a:latin typeface="Arial"/>
                <a:ea typeface="Calibri"/>
              </a:rPr>
              <a:t>Occorre curare lo </a:t>
            </a:r>
            <a:r>
              <a:rPr lang="it-IT" sz="2100" u="sng" dirty="0" smtClean="0">
                <a:solidFill>
                  <a:schemeClr val="tx1"/>
                </a:solidFill>
                <a:effectLst/>
                <a:latin typeface="Arial"/>
                <a:ea typeface="Calibri"/>
              </a:rPr>
              <a:t>stile</a:t>
            </a:r>
            <a:r>
              <a:rPr lang="it-IT" sz="2100" dirty="0" smtClean="0">
                <a:solidFill>
                  <a:schemeClr val="tx1"/>
                </a:solidFill>
                <a:effectLst/>
                <a:latin typeface="Arial"/>
                <a:ea typeface="Calibri"/>
              </a:rPr>
              <a:t> della celebrazione senza cadere nella rigidità di certe celebrazioni fredde. Il paternalismo di certe didascalie risulta fastidioso, mentre la familiarità e la solennità espressiva della celebrazione passano molto per una comunità che accoglie, ascolta, ringrazia. </a:t>
            </a:r>
          </a:p>
          <a:p>
            <a:pPr algn="just">
              <a:spcAft>
                <a:spcPts val="0"/>
              </a:spcAft>
            </a:pPr>
            <a:r>
              <a:rPr lang="it-IT" sz="2100" dirty="0" smtClean="0">
                <a:solidFill>
                  <a:schemeClr val="tx1"/>
                </a:solidFill>
                <a:effectLst/>
                <a:latin typeface="Arial"/>
                <a:ea typeface="Calibri"/>
              </a:rPr>
              <a:t> Sono state espresse tante richieste: dall</a:t>
            </a:r>
            <a:r>
              <a:rPr lang="it-IT" sz="2100" dirty="0" smtClean="0">
                <a:effectLst/>
                <a:latin typeface="Arial"/>
                <a:ea typeface="Calibri"/>
              </a:rPr>
              <a:t>’</a:t>
            </a:r>
            <a:r>
              <a:rPr lang="it-IT" sz="2100" b="1" dirty="0" smtClean="0">
                <a:solidFill>
                  <a:srgbClr val="0000FF"/>
                </a:solidFill>
                <a:effectLst/>
                <a:latin typeface="Arial"/>
                <a:ea typeface="Calibri"/>
              </a:rPr>
              <a:t>omelia</a:t>
            </a:r>
            <a:r>
              <a:rPr lang="it-IT" sz="2100" dirty="0" smtClean="0">
                <a:effectLst/>
                <a:latin typeface="Arial"/>
                <a:ea typeface="Calibri"/>
              </a:rPr>
              <a:t> </a:t>
            </a:r>
            <a:r>
              <a:rPr lang="it-IT" sz="2100" dirty="0" smtClean="0">
                <a:solidFill>
                  <a:schemeClr val="tx1"/>
                </a:solidFill>
                <a:effectLst/>
                <a:latin typeface="Arial"/>
                <a:ea typeface="Calibri"/>
              </a:rPr>
              <a:t>più semplice e comprensibile, alla </a:t>
            </a:r>
            <a:r>
              <a:rPr lang="it-IT" sz="2100" b="1" dirty="0" smtClean="0">
                <a:solidFill>
                  <a:srgbClr val="0000FF"/>
                </a:solidFill>
                <a:effectLst/>
                <a:latin typeface="Arial"/>
                <a:ea typeface="Calibri"/>
              </a:rPr>
              <a:t>preghiera dei </a:t>
            </a:r>
            <a:r>
              <a:rPr lang="it-IT" sz="2100" b="1" dirty="0">
                <a:solidFill>
                  <a:srgbClr val="0000FF"/>
                </a:solidFill>
                <a:latin typeface="Arial"/>
                <a:ea typeface="Calibri"/>
              </a:rPr>
              <a:t>fedeli</a:t>
            </a:r>
            <a:r>
              <a:rPr lang="it-IT" sz="2100" dirty="0" smtClean="0">
                <a:solidFill>
                  <a:schemeClr val="tx1"/>
                </a:solidFill>
                <a:effectLst/>
                <a:latin typeface="Arial"/>
                <a:ea typeface="Calibri"/>
              </a:rPr>
              <a:t> meno stereotipata e più coinvolgente l’assemblea. </a:t>
            </a:r>
            <a:endParaRPr lang="it-IT" sz="2100" dirty="0" smtClean="0">
              <a:solidFill>
                <a:schemeClr val="tx1"/>
              </a:solidFill>
              <a:effectLst/>
              <a:latin typeface="Arial"/>
              <a:ea typeface="Calibri"/>
            </a:endParaRPr>
          </a:p>
          <a:p>
            <a:pPr algn="just">
              <a:spcAft>
                <a:spcPts val="0"/>
              </a:spcAft>
            </a:pPr>
            <a:r>
              <a:rPr lang="it-IT" sz="2100" dirty="0" smtClean="0">
                <a:solidFill>
                  <a:schemeClr val="tx1"/>
                </a:solidFill>
                <a:effectLst/>
                <a:latin typeface="Arial"/>
                <a:ea typeface="Calibri"/>
              </a:rPr>
              <a:t>  Sono </a:t>
            </a:r>
            <a:r>
              <a:rPr lang="it-IT" sz="2100" dirty="0" smtClean="0">
                <a:solidFill>
                  <a:schemeClr val="tx1"/>
                </a:solidFill>
                <a:effectLst/>
                <a:latin typeface="Arial"/>
                <a:ea typeface="Calibri"/>
              </a:rPr>
              <a:t>emersi alcuni suggerimenti frutto anche di esperienze positive, come ad esempio sapere chi desidera partecipare alla messa e non è autonomo per poter organizzare il suo </a:t>
            </a:r>
            <a:r>
              <a:rPr lang="it-IT" sz="2100" b="1" dirty="0" smtClean="0">
                <a:solidFill>
                  <a:srgbClr val="0000FF"/>
                </a:solidFill>
                <a:effectLst/>
                <a:latin typeface="Arial"/>
                <a:ea typeface="Calibri"/>
              </a:rPr>
              <a:t>trasporto in Chiesa</a:t>
            </a:r>
            <a:r>
              <a:rPr lang="it-IT" sz="2100" dirty="0" smtClean="0">
                <a:effectLst/>
                <a:latin typeface="Arial"/>
                <a:ea typeface="Calibri"/>
              </a:rPr>
              <a:t>; </a:t>
            </a:r>
            <a:r>
              <a:rPr lang="it-IT" sz="2100" dirty="0" smtClean="0">
                <a:solidFill>
                  <a:schemeClr val="tx1"/>
                </a:solidFill>
                <a:effectLst/>
                <a:latin typeface="Arial"/>
                <a:ea typeface="Calibri"/>
              </a:rPr>
              <a:t>fare sentire </a:t>
            </a:r>
            <a:r>
              <a:rPr lang="it-IT" sz="2100" b="1" dirty="0" smtClean="0">
                <a:solidFill>
                  <a:srgbClr val="0000FF"/>
                </a:solidFill>
                <a:effectLst/>
                <a:latin typeface="Arial"/>
                <a:ea typeface="Calibri"/>
              </a:rPr>
              <a:t>attesi e accolti</a:t>
            </a:r>
            <a:r>
              <a:rPr lang="it-IT" sz="2100" dirty="0" smtClean="0">
                <a:effectLst/>
                <a:latin typeface="Arial"/>
                <a:ea typeface="Calibri"/>
              </a:rPr>
              <a:t> </a:t>
            </a:r>
            <a:r>
              <a:rPr lang="it-IT" sz="2100" dirty="0" smtClean="0">
                <a:solidFill>
                  <a:schemeClr val="tx1"/>
                </a:solidFill>
                <a:effectLst/>
                <a:latin typeface="Arial"/>
                <a:ea typeface="Calibri"/>
              </a:rPr>
              <a:t>dando un maggiore senso concreto alla convocazione; in alcune situazioni rivedere il numero e gli orari delle messe, la loro caratterizzazione, sia per fare crescere la comunione tra le comunità sia per</a:t>
            </a:r>
            <a:r>
              <a:rPr lang="it-IT" sz="2100" dirty="0" smtClean="0">
                <a:effectLst/>
                <a:latin typeface="Arial"/>
                <a:ea typeface="Calibri"/>
              </a:rPr>
              <a:t> </a:t>
            </a:r>
            <a:r>
              <a:rPr lang="it-IT" sz="2100" b="1" dirty="0" smtClean="0">
                <a:solidFill>
                  <a:srgbClr val="0000FF"/>
                </a:solidFill>
                <a:effectLst/>
                <a:latin typeface="Arial"/>
                <a:ea typeface="Calibri"/>
              </a:rPr>
              <a:t>adattare gli orari</a:t>
            </a:r>
            <a:r>
              <a:rPr lang="it-IT" sz="2100" dirty="0" smtClean="0">
                <a:effectLst/>
                <a:latin typeface="Arial"/>
                <a:ea typeface="Calibri"/>
              </a:rPr>
              <a:t> </a:t>
            </a:r>
            <a:r>
              <a:rPr lang="it-IT" sz="2100" dirty="0" smtClean="0">
                <a:solidFill>
                  <a:schemeClr val="tx1"/>
                </a:solidFill>
                <a:effectLst/>
                <a:latin typeface="Arial"/>
                <a:ea typeface="Calibri"/>
              </a:rPr>
              <a:t>alle esigenze concrete della comunità; </a:t>
            </a:r>
            <a:r>
              <a:rPr lang="it-IT" sz="2100" dirty="0" smtClean="0">
                <a:solidFill>
                  <a:schemeClr val="tx1"/>
                </a:solidFill>
                <a:effectLst/>
                <a:latin typeface="Arial"/>
                <a:ea typeface="Calibri"/>
              </a:rPr>
              <a:t>la </a:t>
            </a:r>
            <a:r>
              <a:rPr lang="it-IT" sz="2100" dirty="0" smtClean="0">
                <a:solidFill>
                  <a:schemeClr val="tx1"/>
                </a:solidFill>
                <a:effectLst/>
                <a:latin typeface="Arial"/>
                <a:ea typeface="Calibri"/>
              </a:rPr>
              <a:t>cura dei</a:t>
            </a:r>
            <a:r>
              <a:rPr lang="it-IT" sz="2100" dirty="0" smtClean="0">
                <a:effectLst/>
                <a:latin typeface="Arial"/>
                <a:ea typeface="Calibri"/>
              </a:rPr>
              <a:t> </a:t>
            </a:r>
            <a:r>
              <a:rPr lang="it-IT" sz="2100" b="1" dirty="0" smtClean="0">
                <a:solidFill>
                  <a:srgbClr val="0000FF"/>
                </a:solidFill>
                <a:effectLst/>
                <a:latin typeface="Arial"/>
                <a:ea typeface="Calibri"/>
              </a:rPr>
              <a:t>canti</a:t>
            </a:r>
            <a:r>
              <a:rPr lang="it-IT" sz="2100" dirty="0" smtClean="0">
                <a:effectLst/>
                <a:latin typeface="Arial"/>
                <a:ea typeface="Calibri"/>
              </a:rPr>
              <a:t> </a:t>
            </a:r>
            <a:r>
              <a:rPr lang="it-IT" sz="2100" dirty="0" smtClean="0">
                <a:solidFill>
                  <a:schemeClr val="tx1"/>
                </a:solidFill>
                <a:effectLst/>
                <a:latin typeface="Arial"/>
                <a:ea typeface="Calibri"/>
              </a:rPr>
              <a:t>e la necessità di una maggiore presenza e cura nelle celebrazioni particolari. </a:t>
            </a:r>
          </a:p>
          <a:p>
            <a:pPr algn="just">
              <a:spcAft>
                <a:spcPts val="0"/>
              </a:spcAft>
            </a:pPr>
            <a:r>
              <a:rPr lang="it-IT" sz="2100" u="sng" dirty="0" smtClean="0">
                <a:solidFill>
                  <a:schemeClr val="tx1"/>
                </a:solidFill>
                <a:effectLst/>
                <a:latin typeface="Arial"/>
                <a:ea typeface="Calibri"/>
              </a:rPr>
              <a:t>  Il </a:t>
            </a:r>
            <a:r>
              <a:rPr lang="it-IT" sz="2100" u="sng" dirty="0" smtClean="0">
                <a:solidFill>
                  <a:schemeClr val="tx1"/>
                </a:solidFill>
                <a:effectLst/>
                <a:latin typeface="Arial"/>
                <a:ea typeface="Calibri"/>
              </a:rPr>
              <a:t>problema non è solo organizzativo, ma pastorale</a:t>
            </a:r>
            <a:r>
              <a:rPr lang="it-IT" sz="2100" dirty="0" smtClean="0">
                <a:solidFill>
                  <a:schemeClr val="tx1"/>
                </a:solidFill>
                <a:effectLst/>
                <a:latin typeface="Arial"/>
                <a:ea typeface="Calibri"/>
              </a:rPr>
              <a:t>. </a:t>
            </a:r>
          </a:p>
          <a:p>
            <a:endParaRPr lang="it-IT" sz="2000" dirty="0">
              <a:solidFill>
                <a:schemeClr val="tx1"/>
              </a:solidFill>
            </a:endParaRPr>
          </a:p>
        </p:txBody>
      </p:sp>
    </p:spTree>
    <p:extLst>
      <p:ext uri="{BB962C8B-B14F-4D97-AF65-F5344CB8AC3E}">
        <p14:creationId xmlns:p14="http://schemas.microsoft.com/office/powerpoint/2010/main" val="23521043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Autofit/>
          </a:bodyPr>
          <a:lstStyle/>
          <a:p>
            <a:pPr algn="just">
              <a:spcAft>
                <a:spcPts val="0"/>
              </a:spcAft>
            </a:pPr>
            <a:r>
              <a:rPr lang="it-IT" sz="2200" b="1" dirty="0" smtClean="0">
                <a:solidFill>
                  <a:srgbClr val="0033CC"/>
                </a:solidFill>
                <a:effectLst/>
                <a:latin typeface="Arial"/>
                <a:ea typeface="Times New Roman"/>
              </a:rPr>
              <a:t>  </a:t>
            </a:r>
            <a:r>
              <a:rPr lang="it-IT" sz="2200" dirty="0" smtClean="0">
                <a:solidFill>
                  <a:schemeClr val="tx1"/>
                </a:solidFill>
                <a:effectLst/>
                <a:latin typeface="Arial"/>
                <a:ea typeface="Calibri"/>
              </a:rPr>
              <a:t>Nella Misericordia et Misera Papa Francesco ha istituito, come ulteriore segno concreto dell’Anno Santo straordinario, nella ricorrenza della XXXIII Domenica del Tempo Ordinario,</a:t>
            </a:r>
            <a:r>
              <a:rPr lang="it-IT" sz="2200" b="1" dirty="0" smtClean="0">
                <a:solidFill>
                  <a:schemeClr val="tx1"/>
                </a:solidFill>
                <a:effectLst/>
                <a:latin typeface="Arial"/>
                <a:ea typeface="Calibri"/>
              </a:rPr>
              <a:t> </a:t>
            </a:r>
            <a:r>
              <a:rPr lang="it-IT" sz="2200" b="1" dirty="0" smtClean="0">
                <a:solidFill>
                  <a:srgbClr val="0000FF"/>
                </a:solidFill>
                <a:effectLst/>
                <a:latin typeface="Arial"/>
                <a:ea typeface="Calibri"/>
              </a:rPr>
              <a:t>la Giornata mondiale dei poveri</a:t>
            </a:r>
            <a:r>
              <a:rPr lang="it-IT" sz="2200" dirty="0" smtClean="0">
                <a:solidFill>
                  <a:srgbClr val="0000FF"/>
                </a:solidFill>
                <a:effectLst/>
                <a:latin typeface="Arial"/>
                <a:ea typeface="Calibri"/>
              </a:rPr>
              <a:t>. </a:t>
            </a:r>
            <a:endParaRPr lang="it-IT" sz="2200" dirty="0" smtClean="0">
              <a:solidFill>
                <a:schemeClr val="tx1"/>
              </a:solidFill>
              <a:effectLst/>
              <a:latin typeface="Arial"/>
              <a:ea typeface="Calibri"/>
            </a:endParaRPr>
          </a:p>
          <a:p>
            <a:pPr algn="just">
              <a:spcAft>
                <a:spcPts val="0"/>
              </a:spcAft>
            </a:pPr>
            <a:r>
              <a:rPr lang="it-IT" sz="2200" dirty="0" smtClean="0">
                <a:solidFill>
                  <a:schemeClr val="tx1"/>
                </a:solidFill>
                <a:effectLst/>
                <a:latin typeface="Arial"/>
                <a:ea typeface="Calibri"/>
              </a:rPr>
              <a:t>  Questa Giornata costituirà anche una genuina forma di nuova evangelizzazione (</a:t>
            </a:r>
            <a:r>
              <a:rPr lang="it-IT" sz="2200" dirty="0" err="1" smtClean="0">
                <a:solidFill>
                  <a:schemeClr val="tx1"/>
                </a:solidFill>
                <a:effectLst/>
                <a:latin typeface="Arial"/>
                <a:ea typeface="Calibri"/>
              </a:rPr>
              <a:t>cf</a:t>
            </a:r>
            <a:r>
              <a:rPr lang="it-IT" sz="2200" dirty="0" smtClean="0">
                <a:solidFill>
                  <a:schemeClr val="tx1"/>
                </a:solidFill>
                <a:effectLst/>
                <a:latin typeface="Arial"/>
                <a:ea typeface="Calibri"/>
              </a:rPr>
              <a:t> Mt 11, 5), con la quale rinnovare il volto della Chiesa nella sua perenne azione di conversione pastorale per essere testimone della misericordia» (MM 21). </a:t>
            </a:r>
          </a:p>
          <a:p>
            <a:pPr algn="just">
              <a:spcAft>
                <a:spcPts val="0"/>
              </a:spcAft>
            </a:pPr>
            <a:endParaRPr lang="it-IT" sz="2200" dirty="0" smtClean="0">
              <a:solidFill>
                <a:schemeClr val="tx1"/>
              </a:solidFill>
              <a:effectLst/>
              <a:latin typeface="Arial"/>
              <a:ea typeface="Calibri"/>
            </a:endParaRPr>
          </a:p>
          <a:p>
            <a:pPr algn="just">
              <a:spcAft>
                <a:spcPts val="0"/>
              </a:spcAft>
            </a:pPr>
            <a:r>
              <a:rPr lang="it-IT" sz="2200" dirty="0" smtClean="0">
                <a:solidFill>
                  <a:schemeClr val="tx1"/>
                </a:solidFill>
                <a:effectLst/>
                <a:latin typeface="Arial"/>
                <a:ea typeface="Calibri"/>
              </a:rPr>
              <a:t>  Non si può pensare ai poveri come fossero solo “destinatari di una buona pratica di volontariato”. </a:t>
            </a:r>
            <a:r>
              <a:rPr lang="it-IT" sz="2200" b="1" dirty="0" smtClean="0">
                <a:solidFill>
                  <a:srgbClr val="0000FF"/>
                </a:solidFill>
                <a:effectLst/>
                <a:latin typeface="Arial"/>
                <a:ea typeface="Calibri"/>
              </a:rPr>
              <a:t>Noi e loro abbiamo bisogno di un vero incontro</a:t>
            </a:r>
            <a:r>
              <a:rPr lang="it-IT" sz="2200" dirty="0" smtClean="0">
                <a:effectLst/>
                <a:latin typeface="Arial"/>
                <a:ea typeface="Calibri"/>
              </a:rPr>
              <a:t> </a:t>
            </a:r>
            <a:r>
              <a:rPr lang="it-IT" sz="2200" dirty="0" smtClean="0">
                <a:solidFill>
                  <a:schemeClr val="tx1"/>
                </a:solidFill>
                <a:effectLst/>
                <a:latin typeface="Arial"/>
                <a:ea typeface="Calibri"/>
              </a:rPr>
              <a:t>e di una condivisione che permetta una conoscenza diretta, legami di vera amicizia e di familiarità. Non sono forse i “fratelli più piccoli”? E noi siamo fratelli maggiori o dei funzionari benevoli? La condivisione deve diventare uno stile di vita. </a:t>
            </a:r>
            <a:endParaRPr lang="it-IT" sz="2200" dirty="0">
              <a:solidFill>
                <a:schemeClr val="tx1"/>
              </a:solidFill>
            </a:endParaRPr>
          </a:p>
        </p:txBody>
      </p:sp>
    </p:spTree>
    <p:extLst>
      <p:ext uri="{BB962C8B-B14F-4D97-AF65-F5344CB8AC3E}">
        <p14:creationId xmlns:p14="http://schemas.microsoft.com/office/powerpoint/2010/main" val="35238062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Autofit/>
          </a:bodyPr>
          <a:lstStyle/>
          <a:p>
            <a:pPr algn="just">
              <a:spcAft>
                <a:spcPts val="0"/>
              </a:spcAft>
            </a:pPr>
            <a:r>
              <a:rPr lang="it-IT" dirty="0" smtClean="0">
                <a:solidFill>
                  <a:schemeClr val="tx1"/>
                </a:solidFill>
                <a:effectLst/>
                <a:latin typeface="Arial"/>
                <a:ea typeface="Calibri"/>
              </a:rPr>
              <a:t> </a:t>
            </a:r>
            <a:r>
              <a:rPr lang="it-IT" sz="2200" dirty="0" smtClean="0">
                <a:solidFill>
                  <a:schemeClr val="tx1"/>
                </a:solidFill>
                <a:effectLst/>
                <a:latin typeface="Arial"/>
                <a:ea typeface="Calibri"/>
              </a:rPr>
              <a:t>Vorrei che nelle parrocchie continuasse, nei modi che ogni realtà riterrà opportuni, </a:t>
            </a:r>
            <a:r>
              <a:rPr lang="it-IT" sz="2200" b="1" dirty="0" smtClean="0">
                <a:solidFill>
                  <a:srgbClr val="0000FF"/>
                </a:solidFill>
                <a:effectLst/>
                <a:latin typeface="Arial"/>
                <a:ea typeface="Calibri"/>
              </a:rPr>
              <a:t>l’esperienza della Lectio </a:t>
            </a:r>
            <a:r>
              <a:rPr lang="it-IT" sz="2200" b="1" dirty="0" err="1" smtClean="0">
                <a:solidFill>
                  <a:srgbClr val="0000FF"/>
                </a:solidFill>
                <a:effectLst/>
                <a:latin typeface="Arial"/>
                <a:ea typeface="Calibri"/>
              </a:rPr>
              <a:t>Pauperum</a:t>
            </a:r>
            <a:r>
              <a:rPr lang="it-IT" sz="2200" dirty="0" smtClean="0">
                <a:effectLst/>
                <a:latin typeface="Arial"/>
                <a:ea typeface="Calibri"/>
              </a:rPr>
              <a:t>.</a:t>
            </a:r>
          </a:p>
          <a:p>
            <a:pPr algn="just">
              <a:spcAft>
                <a:spcPts val="0"/>
              </a:spcAft>
            </a:pPr>
            <a:r>
              <a:rPr lang="it-IT" sz="2200" dirty="0" smtClean="0">
                <a:effectLst/>
                <a:latin typeface="Arial"/>
                <a:ea typeface="Calibri"/>
              </a:rPr>
              <a:t>  </a:t>
            </a:r>
            <a:r>
              <a:rPr lang="it-IT" sz="2200" dirty="0" smtClean="0">
                <a:solidFill>
                  <a:schemeClr val="tx1"/>
                </a:solidFill>
                <a:effectLst/>
                <a:latin typeface="Arial"/>
                <a:ea typeface="Calibri"/>
              </a:rPr>
              <a:t>Cerchiamo </a:t>
            </a:r>
            <a:r>
              <a:rPr lang="it-IT" sz="2200" dirty="0" smtClean="0">
                <a:solidFill>
                  <a:schemeClr val="tx1"/>
                </a:solidFill>
                <a:effectLst/>
                <a:latin typeface="Arial"/>
                <a:ea typeface="Calibri"/>
              </a:rPr>
              <a:t>di “leggere” quella Parola di Dio che è il povero stesso e la sua vita concreta. Ogni incontro e ogni persona sono come “versetti” e “capitoli” da comprendere: in essi si nasconde il mistero di Dio stesso. </a:t>
            </a:r>
          </a:p>
          <a:p>
            <a:pPr algn="just">
              <a:spcAft>
                <a:spcPts val="0"/>
              </a:spcAft>
            </a:pPr>
            <a:r>
              <a:rPr lang="it-IT" sz="2200" dirty="0">
                <a:solidFill>
                  <a:schemeClr val="tx1"/>
                </a:solidFill>
                <a:latin typeface="Arial"/>
                <a:ea typeface="Calibri"/>
              </a:rPr>
              <a:t> </a:t>
            </a:r>
            <a:r>
              <a:rPr lang="it-IT" sz="2200" dirty="0" smtClean="0">
                <a:solidFill>
                  <a:schemeClr val="tx1"/>
                </a:solidFill>
                <a:latin typeface="Arial"/>
                <a:ea typeface="Calibri"/>
              </a:rPr>
              <a:t> </a:t>
            </a:r>
            <a:r>
              <a:rPr lang="it-IT" sz="2200" dirty="0" smtClean="0">
                <a:solidFill>
                  <a:schemeClr val="tx1"/>
                </a:solidFill>
                <a:effectLst/>
                <a:latin typeface="Arial"/>
                <a:ea typeface="Calibri"/>
              </a:rPr>
              <a:t>Quante cose di Dio possiamo apprendere dalla Lectio </a:t>
            </a:r>
            <a:r>
              <a:rPr lang="it-IT" sz="2200" dirty="0" err="1" smtClean="0">
                <a:solidFill>
                  <a:schemeClr val="tx1"/>
                </a:solidFill>
                <a:effectLst/>
                <a:latin typeface="Arial"/>
                <a:ea typeface="Calibri"/>
              </a:rPr>
              <a:t>Pauperum</a:t>
            </a:r>
            <a:r>
              <a:rPr lang="it-IT" sz="2200" dirty="0" smtClean="0">
                <a:solidFill>
                  <a:schemeClr val="tx1"/>
                </a:solidFill>
                <a:effectLst/>
                <a:latin typeface="Arial"/>
                <a:ea typeface="Calibri"/>
              </a:rPr>
              <a:t>! </a:t>
            </a:r>
            <a:r>
              <a:rPr lang="it-IT" sz="2200" b="1" dirty="0" smtClean="0">
                <a:solidFill>
                  <a:srgbClr val="0000FF"/>
                </a:solidFill>
                <a:effectLst/>
                <a:latin typeface="Arial"/>
                <a:ea typeface="Calibri"/>
              </a:rPr>
              <a:t>I poveri diventano i nostri maestri</a:t>
            </a:r>
            <a:r>
              <a:rPr lang="it-IT" sz="2200" dirty="0" smtClean="0">
                <a:effectLst/>
                <a:latin typeface="Arial"/>
                <a:ea typeface="Calibri"/>
              </a:rPr>
              <a:t>. </a:t>
            </a:r>
          </a:p>
          <a:p>
            <a:pPr algn="just">
              <a:spcAft>
                <a:spcPts val="0"/>
              </a:spcAft>
            </a:pPr>
            <a:r>
              <a:rPr lang="it-IT" sz="2200" dirty="0" smtClean="0">
                <a:solidFill>
                  <a:schemeClr val="tx1"/>
                </a:solidFill>
                <a:effectLst/>
                <a:latin typeface="Arial"/>
                <a:ea typeface="Calibri"/>
              </a:rPr>
              <a:t>  Vogliamo aiutarci a comprendere le loro </a:t>
            </a:r>
            <a:r>
              <a:rPr lang="it-IT" sz="2200" u="sng" dirty="0" smtClean="0">
                <a:solidFill>
                  <a:schemeClr val="tx1"/>
                </a:solidFill>
                <a:effectLst/>
                <a:latin typeface="Arial"/>
                <a:ea typeface="Calibri"/>
              </a:rPr>
              <a:t>domande proprio come se si trattasse della Parola di Dio</a:t>
            </a:r>
            <a:r>
              <a:rPr lang="it-IT" sz="2200" dirty="0" smtClean="0">
                <a:solidFill>
                  <a:schemeClr val="tx1"/>
                </a:solidFill>
                <a:effectLst/>
                <a:latin typeface="Arial"/>
                <a:ea typeface="Calibri"/>
              </a:rPr>
              <a:t>. Ne trarremmo un profondo giovamento. Se li </a:t>
            </a:r>
            <a:r>
              <a:rPr lang="it-IT" sz="2200" b="1" dirty="0">
                <a:solidFill>
                  <a:srgbClr val="0000FF"/>
                </a:solidFill>
                <a:latin typeface="Arial"/>
                <a:ea typeface="Calibri"/>
              </a:rPr>
              <a:t>conosciamo</a:t>
            </a:r>
            <a:r>
              <a:rPr lang="it-IT" sz="2200" dirty="0" smtClean="0">
                <a:solidFill>
                  <a:schemeClr val="tx1"/>
                </a:solidFill>
                <a:effectLst/>
                <a:latin typeface="Arial"/>
                <a:ea typeface="Calibri"/>
              </a:rPr>
              <a:t> più profondamente sapremo valutare l’importanza del servizio e, soprattutto, ameremo con più intelligenza e con quel “di più” di amore che Gesù ci chiede. </a:t>
            </a:r>
            <a:r>
              <a:rPr lang="it-IT" sz="2200" u="sng" dirty="0" smtClean="0">
                <a:solidFill>
                  <a:schemeClr val="tx1"/>
                </a:solidFill>
                <a:effectLst/>
                <a:latin typeface="Arial"/>
                <a:ea typeface="Calibri"/>
              </a:rPr>
              <a:t>Dobbiamo guardare i poveri e non quello che noi pensiamo di loro!  </a:t>
            </a:r>
            <a:r>
              <a:rPr lang="it-IT" sz="2200" dirty="0" smtClean="0">
                <a:solidFill>
                  <a:schemeClr val="tx1"/>
                </a:solidFill>
                <a:effectLst/>
                <a:latin typeface="Arial"/>
                <a:ea typeface="Calibri"/>
              </a:rPr>
              <a:t>Essi hanno il diritto alla comprensione, ad essere capiti anche nelle tante cose non dette. </a:t>
            </a:r>
          </a:p>
          <a:p>
            <a:pPr algn="just">
              <a:spcAft>
                <a:spcPts val="0"/>
              </a:spcAft>
            </a:pPr>
            <a:r>
              <a:rPr lang="it-IT" sz="2200" b="1" dirty="0" smtClean="0">
                <a:solidFill>
                  <a:srgbClr val="0000FF"/>
                </a:solidFill>
                <a:effectLst/>
                <a:latin typeface="Arial"/>
                <a:ea typeface="Calibri"/>
              </a:rPr>
              <a:t>Non smettiamo mai di capire il povero</a:t>
            </a:r>
            <a:r>
              <a:rPr lang="it-IT" sz="2200" dirty="0" smtClean="0">
                <a:effectLst/>
                <a:latin typeface="Arial"/>
                <a:ea typeface="Calibri"/>
              </a:rPr>
              <a:t>. </a:t>
            </a:r>
            <a:endParaRPr lang="it-IT" dirty="0"/>
          </a:p>
        </p:txBody>
      </p:sp>
    </p:spTree>
    <p:extLst>
      <p:ext uri="{BB962C8B-B14F-4D97-AF65-F5344CB8AC3E}">
        <p14:creationId xmlns:p14="http://schemas.microsoft.com/office/powerpoint/2010/main" val="35238062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Autofit/>
          </a:bodyPr>
          <a:lstStyle/>
          <a:p>
            <a:pPr algn="just">
              <a:spcAft>
                <a:spcPts val="0"/>
              </a:spcAft>
            </a:pPr>
            <a:endParaRPr lang="it-IT" sz="2200" dirty="0" smtClean="0">
              <a:solidFill>
                <a:schemeClr val="tx1"/>
              </a:solidFill>
              <a:effectLst/>
              <a:latin typeface="Arial"/>
              <a:ea typeface="Calibri"/>
            </a:endParaRPr>
          </a:p>
          <a:p>
            <a:pPr algn="just">
              <a:spcAft>
                <a:spcPts val="0"/>
              </a:spcAft>
            </a:pPr>
            <a:r>
              <a:rPr lang="it-IT" sz="2200" dirty="0" smtClean="0">
                <a:solidFill>
                  <a:schemeClr val="tx1"/>
                </a:solidFill>
                <a:effectLst/>
                <a:latin typeface="Arial"/>
                <a:ea typeface="Calibri"/>
              </a:rPr>
              <a:t>E non basta semplicemente “fare qualcosa” per gli altri. Il povero ha diritto, forse più di tutti proprio perché è il più debole di tutti, alla tenerezza, alla comprensione, all’ascolto, alle risposte migliori al suo bisogno. </a:t>
            </a:r>
          </a:p>
          <a:p>
            <a:pPr algn="just">
              <a:spcAft>
                <a:spcPts val="0"/>
              </a:spcAft>
            </a:pPr>
            <a:r>
              <a:rPr lang="it-IT" sz="2200" dirty="0" smtClean="0">
                <a:solidFill>
                  <a:schemeClr val="tx1"/>
                </a:solidFill>
                <a:effectLst/>
                <a:latin typeface="Arial"/>
                <a:ea typeface="Calibri"/>
              </a:rPr>
              <a:t>Se non ci fermiamo - basti pensare al sacerdote e al levita della parabola evangelica - non capiremo nulla dell’uomo abbandonato lungo la strada; resterà uno sconosciuto, che può farci paura oppure che ci dà fastidio. </a:t>
            </a:r>
          </a:p>
          <a:p>
            <a:endParaRPr lang="it-IT" dirty="0"/>
          </a:p>
        </p:txBody>
      </p:sp>
    </p:spTree>
    <p:extLst>
      <p:ext uri="{BB962C8B-B14F-4D97-AF65-F5344CB8AC3E}">
        <p14:creationId xmlns:p14="http://schemas.microsoft.com/office/powerpoint/2010/main" val="39149853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188640"/>
            <a:ext cx="8208912" cy="6264696"/>
          </a:xfrm>
        </p:spPr>
        <p:txBody>
          <a:bodyPr>
            <a:noAutofit/>
          </a:bodyPr>
          <a:lstStyle/>
          <a:p>
            <a:pPr algn="just">
              <a:spcAft>
                <a:spcPts val="0"/>
              </a:spcAft>
            </a:pPr>
            <a:r>
              <a:rPr lang="it-IT" sz="2200" dirty="0" smtClean="0">
                <a:solidFill>
                  <a:schemeClr val="tx1"/>
                </a:solidFill>
                <a:effectLst/>
                <a:latin typeface="Arial"/>
                <a:ea typeface="Calibri"/>
              </a:rPr>
              <a:t>  Noi dobbiamo fermarci. Non basta gettare uno sguardo affrettato. </a:t>
            </a:r>
            <a:r>
              <a:rPr lang="it-IT" sz="2200" b="1" dirty="0" smtClean="0">
                <a:solidFill>
                  <a:srgbClr val="0000FF"/>
                </a:solidFill>
                <a:effectLst/>
                <a:latin typeface="Arial"/>
                <a:ea typeface="Calibri"/>
              </a:rPr>
              <a:t>Certe cose si vedono solo piangendo con chi piange!</a:t>
            </a:r>
            <a:r>
              <a:rPr lang="it-IT" sz="2200" dirty="0" smtClean="0">
                <a:effectLst/>
                <a:latin typeface="Arial"/>
                <a:ea typeface="Calibri"/>
              </a:rPr>
              <a:t> </a:t>
            </a:r>
            <a:r>
              <a:rPr lang="it-IT" sz="2200" dirty="0" smtClean="0">
                <a:solidFill>
                  <a:schemeClr val="tx1"/>
                </a:solidFill>
                <a:effectLst/>
                <a:latin typeface="Arial"/>
                <a:ea typeface="Calibri"/>
              </a:rPr>
              <a:t>Come Papa Francesco spesso ripete, dobbiamo avvicinarci, guardarlo negli occhi, toccare il suo corpo, farcene carico e portarlo in quella locanda che è la comunità. </a:t>
            </a:r>
          </a:p>
          <a:p>
            <a:pPr algn="just">
              <a:spcAft>
                <a:spcPts val="0"/>
              </a:spcAft>
            </a:pPr>
            <a:r>
              <a:rPr lang="it-IT" sz="2200" dirty="0">
                <a:solidFill>
                  <a:schemeClr val="tx1"/>
                </a:solidFill>
                <a:latin typeface="Arial"/>
                <a:ea typeface="Calibri"/>
              </a:rPr>
              <a:t> </a:t>
            </a:r>
            <a:r>
              <a:rPr lang="it-IT" sz="2200" dirty="0" smtClean="0">
                <a:solidFill>
                  <a:schemeClr val="tx1"/>
                </a:solidFill>
                <a:latin typeface="Arial"/>
                <a:ea typeface="Calibri"/>
              </a:rPr>
              <a:t> </a:t>
            </a:r>
            <a:r>
              <a:rPr lang="it-IT" sz="2200" dirty="0" smtClean="0">
                <a:solidFill>
                  <a:schemeClr val="tx1"/>
                </a:solidFill>
                <a:effectLst/>
                <a:latin typeface="Arial"/>
                <a:ea typeface="Calibri"/>
              </a:rPr>
              <a:t>E poi ancora tornare da lui, non accontentarci di un incontro. </a:t>
            </a:r>
          </a:p>
          <a:p>
            <a:pPr algn="just">
              <a:spcAft>
                <a:spcPts val="0"/>
              </a:spcAft>
            </a:pPr>
            <a:r>
              <a:rPr lang="it-IT" sz="2200" dirty="0">
                <a:solidFill>
                  <a:schemeClr val="tx1"/>
                </a:solidFill>
                <a:latin typeface="Arial"/>
                <a:ea typeface="Calibri"/>
              </a:rPr>
              <a:t> </a:t>
            </a:r>
            <a:r>
              <a:rPr lang="it-IT" sz="2200" dirty="0" smtClean="0">
                <a:solidFill>
                  <a:schemeClr val="tx1"/>
                </a:solidFill>
                <a:latin typeface="Arial"/>
                <a:ea typeface="Calibri"/>
              </a:rPr>
              <a:t> </a:t>
            </a:r>
            <a:r>
              <a:rPr lang="it-IT" sz="2200" dirty="0" smtClean="0">
                <a:solidFill>
                  <a:schemeClr val="tx1"/>
                </a:solidFill>
                <a:effectLst/>
                <a:latin typeface="Arial"/>
                <a:ea typeface="Calibri"/>
              </a:rPr>
              <a:t>E bene ricordare che </a:t>
            </a:r>
            <a:r>
              <a:rPr lang="it-IT" sz="2200" b="1" dirty="0" smtClean="0">
                <a:solidFill>
                  <a:srgbClr val="0000FF"/>
                </a:solidFill>
                <a:effectLst/>
                <a:latin typeface="Arial"/>
                <a:ea typeface="Calibri"/>
              </a:rPr>
              <a:t>il povero non è una categoria astratta</a:t>
            </a:r>
            <a:r>
              <a:rPr lang="it-IT" sz="2200" dirty="0" smtClean="0">
                <a:effectLst/>
                <a:latin typeface="Arial"/>
                <a:ea typeface="Calibri"/>
              </a:rPr>
              <a:t> </a:t>
            </a:r>
            <a:r>
              <a:rPr lang="it-IT" sz="2200" dirty="0" smtClean="0">
                <a:solidFill>
                  <a:schemeClr val="tx1"/>
                </a:solidFill>
                <a:effectLst/>
                <a:latin typeface="Arial"/>
                <a:ea typeface="Calibri"/>
              </a:rPr>
              <a:t>e sempre uguale. In ogni povero c’è sempre una domanda da capire e da discernere: scopriremo tanta sofferenza intorno a noi ma anche tante opportunità di aiuto. </a:t>
            </a:r>
          </a:p>
          <a:p>
            <a:pPr algn="just">
              <a:spcAft>
                <a:spcPts val="0"/>
              </a:spcAft>
            </a:pPr>
            <a:r>
              <a:rPr lang="it-IT" sz="2200" dirty="0" smtClean="0">
                <a:solidFill>
                  <a:schemeClr val="tx1"/>
                </a:solidFill>
                <a:effectLst/>
                <a:latin typeface="Arial"/>
                <a:ea typeface="Calibri"/>
              </a:rPr>
              <a:t>  Scriveva san Giovanni Crisostomo: «</a:t>
            </a:r>
            <a:r>
              <a:rPr lang="it-IT" sz="2200" u="sng" dirty="0" smtClean="0">
                <a:solidFill>
                  <a:schemeClr val="tx1"/>
                </a:solidFill>
                <a:effectLst/>
                <a:latin typeface="Arial"/>
                <a:ea typeface="Calibri"/>
              </a:rPr>
              <a:t>L’amore non guarda ai propri interessi, ma prima che ai propri guarda a quelli del prossimo, per vedere, attraverso quelli, i propri</a:t>
            </a:r>
            <a:r>
              <a:rPr lang="it-IT" sz="2200" dirty="0" smtClean="0">
                <a:solidFill>
                  <a:schemeClr val="tx1"/>
                </a:solidFill>
                <a:effectLst/>
                <a:latin typeface="Arial"/>
                <a:ea typeface="Calibri"/>
              </a:rPr>
              <a:t>». Questo è il frutto della gioia del Vangelo, della Lectio divina e della Lectio </a:t>
            </a:r>
            <a:r>
              <a:rPr lang="it-IT" sz="2200" dirty="0" err="1" smtClean="0">
                <a:solidFill>
                  <a:schemeClr val="tx1"/>
                </a:solidFill>
                <a:effectLst/>
                <a:latin typeface="Arial"/>
                <a:ea typeface="Calibri"/>
              </a:rPr>
              <a:t>Pauperum</a:t>
            </a:r>
            <a:r>
              <a:rPr lang="it-IT" sz="2200" dirty="0" smtClean="0">
                <a:solidFill>
                  <a:schemeClr val="tx1"/>
                </a:solidFill>
                <a:effectLst/>
                <a:latin typeface="Arial"/>
                <a:ea typeface="Calibri"/>
              </a:rPr>
              <a:t>, incontrando nella nostra vita e nel prossimo la presenza di Cristo, cercando di leggerla con sempre maggiore conoscenza e umanità e lasciandoci cambiare da questa.</a:t>
            </a:r>
          </a:p>
          <a:p>
            <a:pPr algn="just">
              <a:spcAft>
                <a:spcPts val="0"/>
              </a:spcAft>
            </a:pPr>
            <a:r>
              <a:rPr lang="it-IT" sz="2200" dirty="0" smtClean="0">
                <a:solidFill>
                  <a:schemeClr val="tx1"/>
                </a:solidFill>
                <a:effectLst/>
                <a:latin typeface="Arial"/>
                <a:ea typeface="Calibri"/>
              </a:rPr>
              <a:t>   Scopriremo quanto siamo amati e la gioia di amare. </a:t>
            </a:r>
          </a:p>
          <a:p>
            <a:pPr algn="just">
              <a:spcAft>
                <a:spcPts val="0"/>
              </a:spcAft>
            </a:pPr>
            <a:r>
              <a:rPr lang="it-IT" sz="2200" dirty="0" smtClean="0">
                <a:effectLst/>
                <a:latin typeface="Arial"/>
                <a:ea typeface="Calibri"/>
              </a:rPr>
              <a:t> </a:t>
            </a:r>
          </a:p>
          <a:p>
            <a:endParaRPr lang="it-IT" dirty="0"/>
          </a:p>
        </p:txBody>
      </p:sp>
    </p:spTree>
    <p:extLst>
      <p:ext uri="{BB962C8B-B14F-4D97-AF65-F5344CB8AC3E}">
        <p14:creationId xmlns:p14="http://schemas.microsoft.com/office/powerpoint/2010/main" val="3523806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rmAutofit/>
          </a:bodyPr>
          <a:lstStyle/>
          <a:p>
            <a:pPr algn="just">
              <a:spcAft>
                <a:spcPts val="0"/>
              </a:spcAft>
            </a:pPr>
            <a:r>
              <a:rPr lang="it-IT" sz="1900" b="1" dirty="0" smtClean="0">
                <a:solidFill>
                  <a:srgbClr val="FF0000"/>
                </a:solidFill>
                <a:effectLst/>
                <a:latin typeface="Arial"/>
                <a:ea typeface="Times New Roman"/>
              </a:rPr>
              <a:t>Seconda parte</a:t>
            </a:r>
            <a:r>
              <a:rPr lang="it-IT" sz="1900" dirty="0" smtClean="0">
                <a:solidFill>
                  <a:srgbClr val="FF0000"/>
                </a:solidFill>
                <a:effectLst/>
                <a:latin typeface="Arial"/>
                <a:ea typeface="Times New Roman"/>
              </a:rPr>
              <a:t> </a:t>
            </a:r>
          </a:p>
          <a:p>
            <a:pPr algn="just">
              <a:spcAft>
                <a:spcPts val="0"/>
              </a:spcAft>
            </a:pPr>
            <a:endParaRPr lang="it-IT" sz="1900" dirty="0" smtClean="0">
              <a:effectLst/>
              <a:latin typeface="Arial"/>
              <a:ea typeface="Calibri"/>
            </a:endParaRPr>
          </a:p>
          <a:p>
            <a:pPr algn="just">
              <a:spcAft>
                <a:spcPts val="0"/>
              </a:spcAft>
            </a:pPr>
            <a:r>
              <a:rPr lang="it-IT" sz="1900" dirty="0" smtClean="0">
                <a:solidFill>
                  <a:srgbClr val="000000"/>
                </a:solidFill>
                <a:effectLst/>
                <a:latin typeface="Arial"/>
                <a:ea typeface="Times New Roman"/>
              </a:rPr>
              <a:t>  Una riflessione sulla </a:t>
            </a:r>
            <a:r>
              <a:rPr lang="it-IT" sz="1900" b="1" dirty="0" smtClean="0">
                <a:solidFill>
                  <a:srgbClr val="0033CC"/>
                </a:solidFill>
                <a:effectLst/>
                <a:latin typeface="Arial"/>
                <a:ea typeface="Times New Roman"/>
              </a:rPr>
              <a:t>centralità della Parola di Dio</a:t>
            </a:r>
            <a:r>
              <a:rPr lang="it-IT" sz="1900" dirty="0" smtClean="0">
                <a:solidFill>
                  <a:srgbClr val="000000"/>
                </a:solidFill>
                <a:effectLst/>
                <a:latin typeface="Arial"/>
                <a:ea typeface="Times New Roman"/>
              </a:rPr>
              <a:t> che desidero ci accompagni questo anno.</a:t>
            </a:r>
            <a:endParaRPr lang="it-IT" sz="1900" dirty="0" smtClean="0">
              <a:effectLst/>
              <a:latin typeface="Arial"/>
              <a:ea typeface="Calibri"/>
            </a:endParaRPr>
          </a:p>
          <a:p>
            <a:pPr algn="just">
              <a:spcAft>
                <a:spcPts val="0"/>
              </a:spcAft>
            </a:pPr>
            <a:r>
              <a:rPr lang="it-IT" sz="1900" dirty="0" smtClean="0">
                <a:solidFill>
                  <a:srgbClr val="000000"/>
                </a:solidFill>
                <a:effectLst/>
                <a:latin typeface="Arial"/>
                <a:ea typeface="Times New Roman"/>
              </a:rPr>
              <a:t>  Il </a:t>
            </a:r>
            <a:r>
              <a:rPr lang="it-IT" sz="1900" dirty="0" err="1" smtClean="0">
                <a:solidFill>
                  <a:srgbClr val="000000"/>
                </a:solidFill>
                <a:effectLst/>
                <a:latin typeface="Arial"/>
                <a:ea typeface="Times New Roman"/>
              </a:rPr>
              <a:t>Verbum</a:t>
            </a:r>
            <a:r>
              <a:rPr lang="it-IT" sz="1900" dirty="0" smtClean="0">
                <a:solidFill>
                  <a:srgbClr val="000000"/>
                </a:solidFill>
                <a:effectLst/>
                <a:latin typeface="Arial"/>
                <a:ea typeface="Times New Roman"/>
              </a:rPr>
              <a:t> Domini ci fa ardere il cuore nel petto e ci invia a comunicare a tutti la gioia del Signore risorto, come accadde in quella prima Pasqua con i due discepoli di Emmaus. </a:t>
            </a:r>
            <a:endParaRPr lang="it-IT" sz="1900" dirty="0" smtClean="0">
              <a:effectLst/>
              <a:latin typeface="Arial"/>
              <a:ea typeface="Calibri"/>
            </a:endParaRPr>
          </a:p>
          <a:p>
            <a:pPr algn="just">
              <a:spcAft>
                <a:spcPts val="0"/>
              </a:spcAft>
            </a:pPr>
            <a:r>
              <a:rPr lang="it-IT" sz="1900" dirty="0" smtClean="0">
                <a:solidFill>
                  <a:srgbClr val="000000"/>
                </a:solidFill>
                <a:effectLst/>
                <a:latin typeface="Arial"/>
                <a:ea typeface="Times New Roman"/>
              </a:rPr>
              <a:t>  Vogliamo ripartire dalla essenzialità della Parola, </a:t>
            </a:r>
            <a:r>
              <a:rPr lang="it-IT" sz="1900" b="1" i="1" dirty="0" smtClean="0">
                <a:solidFill>
                  <a:srgbClr val="0033CC"/>
                </a:solidFill>
                <a:effectLst/>
                <a:latin typeface="Arial"/>
                <a:ea typeface="Times New Roman"/>
              </a:rPr>
              <a:t>sine glossa.</a:t>
            </a:r>
            <a:r>
              <a:rPr lang="it-IT" sz="1900" dirty="0" smtClean="0">
                <a:solidFill>
                  <a:srgbClr val="000000"/>
                </a:solidFill>
                <a:effectLst/>
                <a:latin typeface="Arial"/>
                <a:ea typeface="Times New Roman"/>
              </a:rPr>
              <a:t> </a:t>
            </a:r>
            <a:endParaRPr lang="it-IT" sz="1900" dirty="0" smtClean="0">
              <a:effectLst/>
              <a:latin typeface="Arial"/>
              <a:ea typeface="Calibri"/>
            </a:endParaRPr>
          </a:p>
          <a:p>
            <a:pPr algn="just">
              <a:spcAft>
                <a:spcPts val="0"/>
              </a:spcAft>
            </a:pPr>
            <a:r>
              <a:rPr lang="it-IT" dirty="0" smtClean="0">
                <a:solidFill>
                  <a:srgbClr val="000000"/>
                </a:solidFill>
                <a:effectLst/>
                <a:latin typeface="Arial"/>
                <a:ea typeface="Times New Roman"/>
              </a:rPr>
              <a:t> </a:t>
            </a:r>
            <a:endParaRPr lang="it-IT" dirty="0" smtClean="0">
              <a:effectLst/>
              <a:latin typeface="Arial"/>
              <a:ea typeface="Calibri"/>
            </a:endParaRPr>
          </a:p>
          <a:p>
            <a:pPr algn="l">
              <a:lnSpc>
                <a:spcPct val="120000"/>
              </a:lnSpc>
              <a:spcBef>
                <a:spcPts val="0"/>
              </a:spcBef>
              <a:spcAft>
                <a:spcPts val="0"/>
              </a:spcAft>
            </a:pPr>
            <a:endParaRPr lang="it-IT" sz="2400" b="1" dirty="0" smtClean="0">
              <a:solidFill>
                <a:srgbClr val="000000"/>
              </a:solidFill>
              <a:effectLst/>
              <a:latin typeface="Arial"/>
              <a:ea typeface="Times New Roman"/>
            </a:endParaRPr>
          </a:p>
          <a:p>
            <a:pPr algn="l">
              <a:lnSpc>
                <a:spcPct val="120000"/>
              </a:lnSpc>
              <a:spcBef>
                <a:spcPts val="0"/>
              </a:spcBef>
              <a:spcAft>
                <a:spcPts val="0"/>
              </a:spcAft>
            </a:pPr>
            <a:r>
              <a:rPr lang="it-IT" sz="2000" b="1" dirty="0" smtClean="0">
                <a:solidFill>
                  <a:srgbClr val="000000"/>
                </a:solidFill>
                <a:effectLst/>
                <a:latin typeface="Arial"/>
                <a:ea typeface="Times New Roman"/>
              </a:rPr>
              <a:t>Da «Voi stessi date loro da mangiare» (</a:t>
            </a:r>
            <a:r>
              <a:rPr lang="it-IT" sz="2000" b="1" dirty="0" err="1" smtClean="0">
                <a:solidFill>
                  <a:srgbClr val="000000"/>
                </a:solidFill>
                <a:effectLst/>
                <a:latin typeface="Arial"/>
                <a:ea typeface="Times New Roman"/>
              </a:rPr>
              <a:t>cf</a:t>
            </a:r>
            <a:r>
              <a:rPr lang="it-IT" sz="2000" b="1" dirty="0" smtClean="0">
                <a:solidFill>
                  <a:srgbClr val="000000"/>
                </a:solidFill>
                <a:effectLst/>
                <a:latin typeface="Arial"/>
                <a:ea typeface="Times New Roman"/>
              </a:rPr>
              <a:t> Mt 14, 13-21) </a:t>
            </a:r>
          </a:p>
          <a:p>
            <a:pPr algn="l">
              <a:lnSpc>
                <a:spcPct val="120000"/>
              </a:lnSpc>
              <a:spcBef>
                <a:spcPts val="0"/>
              </a:spcBef>
              <a:spcAft>
                <a:spcPts val="0"/>
              </a:spcAft>
            </a:pPr>
            <a:r>
              <a:rPr lang="it-IT" sz="2000" b="1" dirty="0" smtClean="0">
                <a:solidFill>
                  <a:srgbClr val="000000"/>
                </a:solidFill>
                <a:effectLst/>
                <a:latin typeface="Arial"/>
                <a:ea typeface="Times New Roman"/>
              </a:rPr>
              <a:t>a «Non ardeva forse in noi il nostro cuore?» (</a:t>
            </a:r>
            <a:r>
              <a:rPr lang="it-IT" sz="2000" b="1" dirty="0" err="1" smtClean="0">
                <a:solidFill>
                  <a:srgbClr val="000000"/>
                </a:solidFill>
                <a:effectLst/>
                <a:latin typeface="Arial"/>
                <a:ea typeface="Times New Roman"/>
              </a:rPr>
              <a:t>cf</a:t>
            </a:r>
            <a:r>
              <a:rPr lang="it-IT" sz="2000" b="1" dirty="0" smtClean="0">
                <a:solidFill>
                  <a:srgbClr val="000000"/>
                </a:solidFill>
                <a:effectLst/>
                <a:latin typeface="Arial"/>
                <a:ea typeface="Times New Roman"/>
              </a:rPr>
              <a:t> Lc 24, 13-35): </a:t>
            </a:r>
            <a:endParaRPr lang="it-IT" sz="2000" dirty="0">
              <a:latin typeface="Arial"/>
              <a:ea typeface="Times New Roman"/>
            </a:endParaRPr>
          </a:p>
          <a:p>
            <a:pPr algn="l">
              <a:lnSpc>
                <a:spcPct val="120000"/>
              </a:lnSpc>
              <a:spcBef>
                <a:spcPts val="0"/>
              </a:spcBef>
              <a:spcAft>
                <a:spcPts val="0"/>
              </a:spcAft>
            </a:pPr>
            <a:r>
              <a:rPr lang="it-IT" sz="2000" b="1" dirty="0" smtClean="0">
                <a:solidFill>
                  <a:srgbClr val="000000"/>
                </a:solidFill>
                <a:effectLst/>
                <a:latin typeface="Arial"/>
                <a:ea typeface="Times New Roman"/>
              </a:rPr>
              <a:t>per vivere e comunicare alla città degli uomini </a:t>
            </a:r>
            <a:r>
              <a:rPr lang="it-IT" sz="2000" b="1" i="1" dirty="0" smtClean="0">
                <a:solidFill>
                  <a:srgbClr val="000000"/>
                </a:solidFill>
                <a:effectLst/>
                <a:latin typeface="Arial"/>
                <a:ea typeface="Times New Roman"/>
              </a:rPr>
              <a:t>l’</a:t>
            </a:r>
            <a:r>
              <a:rPr lang="it-IT" sz="2000" b="1" i="1" dirty="0" err="1" smtClean="0">
                <a:solidFill>
                  <a:srgbClr val="000000"/>
                </a:solidFill>
                <a:effectLst/>
                <a:latin typeface="Arial"/>
                <a:ea typeface="Times New Roman"/>
              </a:rPr>
              <a:t>Evangelii</a:t>
            </a:r>
            <a:r>
              <a:rPr lang="it-IT" sz="2000" b="1" dirty="0" smtClean="0">
                <a:solidFill>
                  <a:srgbClr val="000000"/>
                </a:solidFill>
                <a:effectLst/>
                <a:latin typeface="Arial"/>
                <a:ea typeface="Times New Roman"/>
              </a:rPr>
              <a:t> </a:t>
            </a:r>
            <a:r>
              <a:rPr lang="it-IT" sz="2000" b="1" i="1" dirty="0" err="1" smtClean="0">
                <a:solidFill>
                  <a:srgbClr val="000000"/>
                </a:solidFill>
                <a:effectLst/>
                <a:latin typeface="Arial"/>
                <a:ea typeface="Times New Roman"/>
              </a:rPr>
              <a:t>Gaudium</a:t>
            </a:r>
            <a:r>
              <a:rPr lang="it-IT" sz="2000" b="1" i="1" dirty="0" smtClean="0">
                <a:solidFill>
                  <a:srgbClr val="000000"/>
                </a:solidFill>
                <a:effectLst/>
                <a:latin typeface="Arial"/>
                <a:ea typeface="Times New Roman"/>
              </a:rPr>
              <a:t>  </a:t>
            </a:r>
          </a:p>
          <a:p>
            <a:pPr algn="l">
              <a:lnSpc>
                <a:spcPct val="120000"/>
              </a:lnSpc>
              <a:spcBef>
                <a:spcPts val="0"/>
              </a:spcBef>
              <a:spcAft>
                <a:spcPts val="0"/>
              </a:spcAft>
            </a:pPr>
            <a:r>
              <a:rPr lang="it-IT" sz="2000" b="1" dirty="0" smtClean="0">
                <a:solidFill>
                  <a:srgbClr val="000000"/>
                </a:solidFill>
                <a:effectLst/>
                <a:latin typeface="Arial"/>
                <a:ea typeface="Times New Roman"/>
              </a:rPr>
              <a:t>con delle comunità rinnovate e piene della sua gioia</a:t>
            </a:r>
            <a:endParaRPr lang="it-IT" sz="2000" dirty="0" smtClean="0">
              <a:effectLst/>
              <a:latin typeface="Arial"/>
              <a:ea typeface="Calibri"/>
            </a:endParaRPr>
          </a:p>
          <a:p>
            <a:endParaRPr lang="it-IT" dirty="0"/>
          </a:p>
        </p:txBody>
      </p:sp>
    </p:spTree>
    <p:extLst>
      <p:ext uri="{BB962C8B-B14F-4D97-AF65-F5344CB8AC3E}">
        <p14:creationId xmlns:p14="http://schemas.microsoft.com/office/powerpoint/2010/main" val="8087221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rmAutofit/>
          </a:bodyPr>
          <a:lstStyle/>
          <a:p>
            <a:pPr marR="74930"/>
            <a:r>
              <a:rPr lang="it-IT" sz="2800" b="1" dirty="0" smtClean="0">
                <a:solidFill>
                  <a:srgbClr val="000000"/>
                </a:solidFill>
                <a:effectLst/>
                <a:latin typeface="Arial"/>
                <a:ea typeface="Times New Roman"/>
              </a:rPr>
              <a:t>PRIMA PARTE</a:t>
            </a:r>
            <a:r>
              <a:rPr lang="it-IT" dirty="0" smtClean="0">
                <a:solidFill>
                  <a:srgbClr val="000000"/>
                </a:solidFill>
                <a:effectLst/>
                <a:latin typeface="Arial"/>
                <a:ea typeface="Times New Roman"/>
              </a:rPr>
              <a:t>   </a:t>
            </a:r>
            <a:br>
              <a:rPr lang="it-IT" dirty="0" smtClean="0">
                <a:solidFill>
                  <a:srgbClr val="000000"/>
                </a:solidFill>
                <a:effectLst/>
                <a:latin typeface="Arial"/>
                <a:ea typeface="Times New Roman"/>
              </a:rPr>
            </a:br>
            <a:r>
              <a:rPr lang="it-IT" sz="2400" i="1" dirty="0" smtClean="0">
                <a:solidFill>
                  <a:srgbClr val="000000"/>
                </a:solidFill>
                <a:effectLst/>
                <a:latin typeface="Arial"/>
                <a:ea typeface="Times New Roman"/>
              </a:rPr>
              <a:t>Rilettura del cammino intrapreso: </a:t>
            </a:r>
          </a:p>
          <a:p>
            <a:pPr marR="74930"/>
            <a:r>
              <a:rPr lang="it-IT" sz="2400" i="1" dirty="0" smtClean="0">
                <a:solidFill>
                  <a:srgbClr val="000000"/>
                </a:solidFill>
                <a:effectLst/>
                <a:latin typeface="Arial"/>
                <a:ea typeface="Times New Roman"/>
              </a:rPr>
              <a:t>cos’è emerso e cosa far crescere</a:t>
            </a:r>
            <a:endParaRPr lang="it-IT" sz="2400" dirty="0" smtClean="0">
              <a:effectLst/>
              <a:latin typeface="Arial"/>
              <a:ea typeface="Calibri"/>
            </a:endParaRPr>
          </a:p>
          <a:p>
            <a:pPr marR="74930" algn="l">
              <a:lnSpc>
                <a:spcPct val="150000"/>
              </a:lnSpc>
              <a:spcAft>
                <a:spcPts val="0"/>
              </a:spcAft>
            </a:pPr>
            <a:r>
              <a:rPr lang="it-IT" dirty="0" smtClean="0">
                <a:solidFill>
                  <a:srgbClr val="000000"/>
                </a:solidFill>
                <a:effectLst/>
                <a:latin typeface="Arial"/>
                <a:ea typeface="Times New Roman"/>
              </a:rPr>
              <a:t>		</a:t>
            </a:r>
            <a:endParaRPr lang="it-IT" dirty="0" smtClean="0">
              <a:effectLst/>
              <a:latin typeface="Arial"/>
              <a:ea typeface="Calibri"/>
            </a:endParaRPr>
          </a:p>
          <a:p>
            <a:pPr marL="810260" marR="74930" indent="-810260" algn="l">
              <a:lnSpc>
                <a:spcPct val="110000"/>
              </a:lnSpc>
              <a:spcAft>
                <a:spcPts val="0"/>
              </a:spcAft>
              <a:buAutoNum type="arabicPeriod"/>
              <a:tabLst>
                <a:tab pos="900430" algn="l"/>
              </a:tabLst>
            </a:pPr>
            <a:r>
              <a:rPr lang="it-IT" sz="2400" dirty="0">
                <a:solidFill>
                  <a:srgbClr val="000000"/>
                </a:solidFill>
                <a:latin typeface="Arial"/>
                <a:ea typeface="Times New Roman"/>
              </a:rPr>
              <a:t>Un cammino sinodale dentro la città degli uomini </a:t>
            </a:r>
          </a:p>
          <a:p>
            <a:pPr marL="810260" marR="74930" indent="-810260" algn="l">
              <a:lnSpc>
                <a:spcPct val="110000"/>
              </a:lnSpc>
              <a:spcAft>
                <a:spcPts val="0"/>
              </a:spcAft>
              <a:buAutoNum type="arabicPeriod"/>
              <a:tabLst>
                <a:tab pos="900430" algn="l"/>
              </a:tabLst>
            </a:pPr>
            <a:r>
              <a:rPr lang="it-IT" sz="2400" dirty="0">
                <a:solidFill>
                  <a:srgbClr val="000000"/>
                </a:solidFill>
                <a:latin typeface="Arial"/>
                <a:ea typeface="Times New Roman"/>
              </a:rPr>
              <a:t>La Chiesa è comunione 	 </a:t>
            </a:r>
          </a:p>
          <a:p>
            <a:pPr marL="810260" marR="74930" indent="-810260" algn="l">
              <a:lnSpc>
                <a:spcPct val="110000"/>
              </a:lnSpc>
              <a:spcAft>
                <a:spcPts val="0"/>
              </a:spcAft>
              <a:buAutoNum type="arabicPeriod"/>
              <a:tabLst>
                <a:tab pos="900430" algn="l"/>
              </a:tabLst>
            </a:pPr>
            <a:r>
              <a:rPr lang="it-IT" sz="2400" dirty="0" smtClean="0">
                <a:solidFill>
                  <a:srgbClr val="000000"/>
                </a:solidFill>
                <a:effectLst/>
                <a:latin typeface="Arial"/>
                <a:ea typeface="Times New Roman"/>
              </a:rPr>
              <a:t>L’Eucarestia fa la Chiesa 	</a:t>
            </a:r>
          </a:p>
          <a:p>
            <a:pPr marL="810260" marR="74930" indent="-810260" algn="l">
              <a:lnSpc>
                <a:spcPct val="110000"/>
              </a:lnSpc>
              <a:spcAft>
                <a:spcPts val="0"/>
              </a:spcAft>
              <a:buAutoNum type="arabicPeriod"/>
              <a:tabLst>
                <a:tab pos="900430" algn="l"/>
              </a:tabLst>
            </a:pPr>
            <a:r>
              <a:rPr lang="it-IT" sz="2400" b="1" dirty="0">
                <a:solidFill>
                  <a:srgbClr val="FF0000"/>
                </a:solidFill>
                <a:latin typeface="Arial"/>
                <a:ea typeface="Times New Roman"/>
              </a:rPr>
              <a:t>La Chiesa è missionaria </a:t>
            </a:r>
            <a:r>
              <a:rPr lang="it-IT" sz="2400" dirty="0" smtClean="0">
                <a:solidFill>
                  <a:srgbClr val="000000"/>
                </a:solidFill>
                <a:effectLst/>
                <a:latin typeface="Arial"/>
                <a:ea typeface="Times New Roman"/>
              </a:rPr>
              <a:t>	</a:t>
            </a:r>
          </a:p>
          <a:p>
            <a:pPr marL="810260" marR="74930" indent="-810260" algn="l">
              <a:lnSpc>
                <a:spcPct val="110000"/>
              </a:lnSpc>
              <a:spcAft>
                <a:spcPts val="0"/>
              </a:spcAft>
              <a:buAutoNum type="arabicPeriod"/>
              <a:tabLst>
                <a:tab pos="900430" algn="l"/>
              </a:tabLst>
            </a:pPr>
            <a:r>
              <a:rPr lang="it-IT" sz="2400" dirty="0" smtClean="0">
                <a:solidFill>
                  <a:srgbClr val="000000"/>
                </a:solidFill>
                <a:effectLst/>
                <a:latin typeface="Arial"/>
                <a:ea typeface="Times New Roman"/>
              </a:rPr>
              <a:t>La Chiesa e la città 	</a:t>
            </a:r>
          </a:p>
          <a:p>
            <a:pPr marL="810260" marR="74930" indent="-810260" algn="l">
              <a:lnSpc>
                <a:spcPct val="110000"/>
              </a:lnSpc>
              <a:spcAft>
                <a:spcPts val="0"/>
              </a:spcAft>
              <a:buAutoNum type="arabicPeriod"/>
              <a:tabLst>
                <a:tab pos="900430" algn="l"/>
              </a:tabLst>
            </a:pPr>
            <a:r>
              <a:rPr lang="it-IT" sz="2400" dirty="0" smtClean="0">
                <a:solidFill>
                  <a:srgbClr val="000000"/>
                </a:solidFill>
                <a:effectLst/>
                <a:latin typeface="Arial"/>
                <a:ea typeface="Times New Roman"/>
              </a:rPr>
              <a:t>Le attese della città degli uomini </a:t>
            </a:r>
            <a:endParaRPr lang="it-IT" sz="2400" dirty="0"/>
          </a:p>
        </p:txBody>
      </p:sp>
    </p:spTree>
    <p:extLst>
      <p:ext uri="{BB962C8B-B14F-4D97-AF65-F5344CB8AC3E}">
        <p14:creationId xmlns:p14="http://schemas.microsoft.com/office/powerpoint/2010/main" val="23440270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352928" cy="6192688"/>
          </a:xfrm>
        </p:spPr>
        <p:txBody>
          <a:bodyPr>
            <a:noAutofit/>
          </a:bodyPr>
          <a:lstStyle/>
          <a:p>
            <a:pPr algn="just">
              <a:spcAft>
                <a:spcPts val="0"/>
              </a:spcAft>
            </a:pPr>
            <a:r>
              <a:rPr lang="it-IT" sz="2200" dirty="0" smtClean="0">
                <a:solidFill>
                  <a:schemeClr val="tx1"/>
                </a:solidFill>
                <a:effectLst/>
                <a:latin typeface="Arial"/>
                <a:ea typeface="Calibri"/>
              </a:rPr>
              <a:t>  Quando Gesù dice «Voi stessi date loro da mangiare» si rivolge a tutti i discepoli, a tutte le comunità cristiane. E’ </a:t>
            </a:r>
            <a:r>
              <a:rPr lang="it-IT" sz="2200" b="1" dirty="0" smtClean="0">
                <a:solidFill>
                  <a:srgbClr val="0000FF"/>
                </a:solidFill>
                <a:effectLst/>
                <a:latin typeface="Arial"/>
                <a:ea typeface="Calibri"/>
              </a:rPr>
              <a:t>all’intera comunità che Gesù affida il compito di sfamare la folla</a:t>
            </a:r>
            <a:r>
              <a:rPr lang="it-IT" sz="2200" dirty="0" smtClean="0">
                <a:effectLst/>
                <a:latin typeface="Arial"/>
                <a:ea typeface="Calibri"/>
              </a:rPr>
              <a:t>. </a:t>
            </a:r>
          </a:p>
          <a:p>
            <a:pPr algn="just">
              <a:spcAft>
                <a:spcPts val="0"/>
              </a:spcAft>
            </a:pPr>
            <a:r>
              <a:rPr lang="it-IT" sz="2200" dirty="0">
                <a:solidFill>
                  <a:schemeClr val="tx1"/>
                </a:solidFill>
                <a:latin typeface="Arial"/>
                <a:ea typeface="Calibri"/>
              </a:rPr>
              <a:t> </a:t>
            </a:r>
            <a:r>
              <a:rPr lang="it-IT" sz="2200" dirty="0" smtClean="0">
                <a:solidFill>
                  <a:schemeClr val="tx1"/>
                </a:solidFill>
                <a:latin typeface="Arial"/>
                <a:ea typeface="Calibri"/>
              </a:rPr>
              <a:t> </a:t>
            </a:r>
            <a:r>
              <a:rPr lang="it-IT" sz="2200" dirty="0" smtClean="0">
                <a:solidFill>
                  <a:schemeClr val="tx1"/>
                </a:solidFill>
                <a:effectLst/>
                <a:latin typeface="Arial"/>
                <a:ea typeface="Calibri"/>
              </a:rPr>
              <a:t>E’ Lui che moltiplica il pane, è la carità che lo distribuisce. Il Signore, che vuole far sentire il suo amore a tutti gli uomini affida questo compito ai suoi discepoli, a tutti noi, suo popolo. </a:t>
            </a:r>
          </a:p>
          <a:p>
            <a:pPr algn="just">
              <a:spcAft>
                <a:spcPts val="0"/>
              </a:spcAft>
            </a:pPr>
            <a:r>
              <a:rPr lang="it-IT" sz="2200" dirty="0" smtClean="0">
                <a:solidFill>
                  <a:srgbClr val="000000"/>
                </a:solidFill>
                <a:effectLst/>
                <a:latin typeface="Arial"/>
                <a:ea typeface="Times New Roman"/>
              </a:rPr>
              <a:t>  Il legame </a:t>
            </a:r>
            <a:r>
              <a:rPr lang="it-IT" sz="2200" b="1" dirty="0" smtClean="0">
                <a:solidFill>
                  <a:srgbClr val="0000FF"/>
                </a:solidFill>
                <a:effectLst/>
                <a:latin typeface="Arial"/>
                <a:ea typeface="Times New Roman"/>
              </a:rPr>
              <a:t>d’amore che ci unisce a Gesù e tra noi, sta alla radice della missione</a:t>
            </a:r>
            <a:r>
              <a:rPr lang="it-IT" sz="2200" dirty="0" smtClean="0">
                <a:solidFill>
                  <a:srgbClr val="000000"/>
                </a:solidFill>
                <a:effectLst/>
                <a:latin typeface="Arial"/>
                <a:ea typeface="Times New Roman"/>
              </a:rPr>
              <a:t>. E una grande responsabilità. </a:t>
            </a:r>
            <a:r>
              <a:rPr lang="it-IT" sz="2200" u="sng" dirty="0" smtClean="0">
                <a:solidFill>
                  <a:srgbClr val="000000"/>
                </a:solidFill>
                <a:effectLst/>
                <a:latin typeface="Arial"/>
                <a:ea typeface="Times New Roman"/>
              </a:rPr>
              <a:t>Per questo dobbiamo chiederci come coinvolgere tutti e tutta la comunità cristiana nella missione.</a:t>
            </a:r>
            <a:r>
              <a:rPr lang="it-IT" sz="2200" dirty="0" smtClean="0">
                <a:solidFill>
                  <a:srgbClr val="000000"/>
                </a:solidFill>
                <a:effectLst/>
                <a:latin typeface="Arial"/>
                <a:ea typeface="Times New Roman"/>
              </a:rPr>
              <a:t> </a:t>
            </a:r>
            <a:endParaRPr lang="it-IT" sz="2200" dirty="0" smtClean="0">
              <a:effectLst/>
              <a:latin typeface="Arial"/>
              <a:ea typeface="Calibri"/>
            </a:endParaRPr>
          </a:p>
          <a:p>
            <a:pPr algn="just">
              <a:spcAft>
                <a:spcPts val="0"/>
              </a:spcAft>
            </a:pPr>
            <a:r>
              <a:rPr lang="it-IT" sz="2200" dirty="0" smtClean="0">
                <a:solidFill>
                  <a:srgbClr val="000000"/>
                </a:solidFill>
                <a:effectLst/>
                <a:latin typeface="Arial"/>
                <a:ea typeface="Times New Roman"/>
              </a:rPr>
              <a:t>  Ci sentiamo discepoli-missionari? </a:t>
            </a:r>
            <a:r>
              <a:rPr lang="it-IT" sz="2200" b="1" dirty="0" smtClean="0">
                <a:solidFill>
                  <a:srgbClr val="0000FF"/>
                </a:solidFill>
                <a:effectLst/>
                <a:latin typeface="Arial"/>
                <a:ea typeface="Times New Roman"/>
              </a:rPr>
              <a:t>Cosa posso fare io</a:t>
            </a:r>
            <a:r>
              <a:rPr lang="it-IT" sz="2200" dirty="0" smtClean="0">
                <a:solidFill>
                  <a:srgbClr val="000000"/>
                </a:solidFill>
                <a:effectLst/>
                <a:latin typeface="Arial"/>
                <a:ea typeface="Times New Roman"/>
              </a:rPr>
              <a:t> per comunicare il Vangelo? Ma anche: </a:t>
            </a:r>
            <a:r>
              <a:rPr lang="it-IT" sz="2200" b="1" dirty="0" smtClean="0">
                <a:solidFill>
                  <a:srgbClr val="0000FF"/>
                </a:solidFill>
                <a:effectLst/>
                <a:latin typeface="Arial"/>
                <a:ea typeface="Times New Roman"/>
              </a:rPr>
              <a:t>ascolto</a:t>
            </a:r>
            <a:r>
              <a:rPr lang="it-IT" sz="2200" dirty="0" smtClean="0">
                <a:solidFill>
                  <a:srgbClr val="000000"/>
                </a:solidFill>
                <a:effectLst/>
                <a:latin typeface="Arial"/>
                <a:ea typeface="Times New Roman"/>
              </a:rPr>
              <a:t> il Vangelo in maniera personale? Viviamo come una comunità che dona agli altri il regalo che ha ricevuto dal Signore? </a:t>
            </a:r>
            <a:r>
              <a:rPr lang="it-IT" sz="2200" b="1" dirty="0" smtClean="0">
                <a:solidFill>
                  <a:srgbClr val="0000FF"/>
                </a:solidFill>
                <a:effectLst/>
                <a:latin typeface="Arial"/>
                <a:ea typeface="Times New Roman"/>
              </a:rPr>
              <a:t>Ci sentiamo parte di un corpo</a:t>
            </a:r>
            <a:r>
              <a:rPr lang="it-IT" sz="2200" dirty="0" smtClean="0">
                <a:solidFill>
                  <a:srgbClr val="000000"/>
                </a:solidFill>
                <a:effectLst/>
                <a:latin typeface="Arial"/>
                <a:ea typeface="Times New Roman"/>
              </a:rPr>
              <a:t> oppure membra autosufficienti? </a:t>
            </a:r>
            <a:r>
              <a:rPr lang="it-IT" sz="2200" b="1" dirty="0" smtClean="0">
                <a:solidFill>
                  <a:srgbClr val="0000FF"/>
                </a:solidFill>
                <a:effectLst/>
                <a:latin typeface="Arial"/>
                <a:ea typeface="Times New Roman"/>
              </a:rPr>
              <a:t>Come coinvolgere</a:t>
            </a:r>
            <a:r>
              <a:rPr lang="it-IT" sz="2200" dirty="0" smtClean="0">
                <a:solidFill>
                  <a:srgbClr val="000000"/>
                </a:solidFill>
                <a:effectLst/>
                <a:latin typeface="Arial"/>
                <a:ea typeface="Times New Roman"/>
              </a:rPr>
              <a:t>, secondo le capacità e la disponibilità di ognuno, la comunità per crescere nella trasmissione della fede, nella testimonianza della carità e nella diffusione della speranza? </a:t>
            </a:r>
            <a:endParaRPr lang="it-IT" sz="2200" dirty="0" smtClean="0">
              <a:effectLst/>
              <a:latin typeface="Arial"/>
              <a:ea typeface="Calibri"/>
            </a:endParaRPr>
          </a:p>
          <a:p>
            <a:endParaRPr lang="it-IT" dirty="0"/>
          </a:p>
        </p:txBody>
      </p:sp>
    </p:spTree>
    <p:extLst>
      <p:ext uri="{BB962C8B-B14F-4D97-AF65-F5344CB8AC3E}">
        <p14:creationId xmlns:p14="http://schemas.microsoft.com/office/powerpoint/2010/main" val="35238062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Autofit/>
          </a:bodyPr>
          <a:lstStyle/>
          <a:p>
            <a:pPr algn="just">
              <a:spcAft>
                <a:spcPts val="0"/>
              </a:spcAft>
            </a:pPr>
            <a:r>
              <a:rPr lang="it-IT" sz="2200" dirty="0" smtClean="0">
                <a:solidFill>
                  <a:srgbClr val="000000"/>
                </a:solidFill>
                <a:effectLst/>
                <a:latin typeface="Arial"/>
                <a:ea typeface="Times New Roman"/>
              </a:rPr>
              <a:t>  </a:t>
            </a:r>
            <a:r>
              <a:rPr lang="it-IT" sz="2200" dirty="0" smtClean="0">
                <a:solidFill>
                  <a:srgbClr val="000000"/>
                </a:solidFill>
                <a:effectLst/>
                <a:latin typeface="Arial"/>
                <a:ea typeface="Times New Roman"/>
              </a:rPr>
              <a:t>Tutta la Chiesa, popolo di discepoli-missionari, </a:t>
            </a:r>
            <a:r>
              <a:rPr lang="it-IT" sz="2200" b="1" dirty="0" smtClean="0">
                <a:solidFill>
                  <a:srgbClr val="0000FF"/>
                </a:solidFill>
                <a:effectLst/>
                <a:latin typeface="Arial"/>
                <a:ea typeface="Times New Roman"/>
              </a:rPr>
              <a:t>trova la sua identità nell’uscire</a:t>
            </a:r>
            <a:r>
              <a:rPr lang="it-IT" sz="2200" dirty="0" smtClean="0">
                <a:solidFill>
                  <a:srgbClr val="000000"/>
                </a:solidFill>
                <a:effectLst/>
                <a:latin typeface="Arial"/>
                <a:ea typeface="Times New Roman"/>
              </a:rPr>
              <a:t> più che nel riassetto interno. C’è una </a:t>
            </a:r>
            <a:r>
              <a:rPr lang="it-IT" sz="2200" b="1" dirty="0" smtClean="0">
                <a:solidFill>
                  <a:srgbClr val="0000FF"/>
                </a:solidFill>
                <a:effectLst/>
                <a:latin typeface="Arial"/>
                <a:ea typeface="Times New Roman"/>
              </a:rPr>
              <a:t>conversione pastorale</a:t>
            </a:r>
            <a:r>
              <a:rPr lang="it-IT" sz="2200" dirty="0" smtClean="0">
                <a:solidFill>
                  <a:srgbClr val="000000"/>
                </a:solidFill>
                <a:effectLst/>
                <a:latin typeface="Arial"/>
                <a:ea typeface="Times New Roman"/>
              </a:rPr>
              <a:t> da realizzare, dal ricevere all’uscire, dall’aspettare che vengano all’andare a cercare. </a:t>
            </a:r>
          </a:p>
          <a:p>
            <a:pPr algn="just">
              <a:spcAft>
                <a:spcPts val="0"/>
              </a:spcAft>
            </a:pPr>
            <a:r>
              <a:rPr lang="it-IT" sz="2200" dirty="0">
                <a:solidFill>
                  <a:srgbClr val="000000"/>
                </a:solidFill>
                <a:latin typeface="Arial"/>
                <a:ea typeface="Times New Roman"/>
              </a:rPr>
              <a:t> </a:t>
            </a:r>
            <a:r>
              <a:rPr lang="it-IT" sz="2200" dirty="0" smtClean="0">
                <a:solidFill>
                  <a:srgbClr val="000000"/>
                </a:solidFill>
                <a:latin typeface="Arial"/>
                <a:ea typeface="Times New Roman"/>
              </a:rPr>
              <a:t> </a:t>
            </a:r>
            <a:r>
              <a:rPr lang="it-IT" sz="2200" u="sng" dirty="0" smtClean="0">
                <a:solidFill>
                  <a:srgbClr val="000000"/>
                </a:solidFill>
                <a:effectLst/>
                <a:latin typeface="Arial"/>
                <a:ea typeface="Times New Roman"/>
              </a:rPr>
              <a:t>Non possiamo rifugiarci in una minoranza chiusa</a:t>
            </a:r>
            <a:r>
              <a:rPr lang="it-IT" sz="2200" dirty="0" smtClean="0">
                <a:solidFill>
                  <a:srgbClr val="000000"/>
                </a:solidFill>
                <a:effectLst/>
                <a:latin typeface="Arial"/>
                <a:ea typeface="Times New Roman"/>
              </a:rPr>
              <a:t> e spaventata, che ha paura e si protegge dal mondo, ma </a:t>
            </a:r>
            <a:r>
              <a:rPr lang="it-IT" sz="2200" u="sng" dirty="0" smtClean="0">
                <a:solidFill>
                  <a:srgbClr val="000000"/>
                </a:solidFill>
                <a:effectLst/>
                <a:latin typeface="Arial"/>
                <a:ea typeface="Times New Roman"/>
              </a:rPr>
              <a:t>possiamo diventare una comunità gioiosa</a:t>
            </a:r>
            <a:r>
              <a:rPr lang="it-IT" sz="2200" dirty="0" smtClean="0">
                <a:solidFill>
                  <a:srgbClr val="000000"/>
                </a:solidFill>
                <a:effectLst/>
                <a:latin typeface="Arial"/>
                <a:ea typeface="Times New Roman"/>
              </a:rPr>
              <a:t>, forte della Parola che sceglie di parlare con tutti. </a:t>
            </a:r>
            <a:endParaRPr lang="it-IT" sz="2200" dirty="0" smtClean="0">
              <a:effectLst/>
              <a:latin typeface="Arial"/>
              <a:ea typeface="Calibri"/>
            </a:endParaRPr>
          </a:p>
          <a:p>
            <a:pPr algn="just">
              <a:spcAft>
                <a:spcPts val="0"/>
              </a:spcAft>
            </a:pPr>
            <a:endParaRPr lang="it-IT" sz="2200" b="1" dirty="0" smtClean="0">
              <a:solidFill>
                <a:srgbClr val="0000FF"/>
              </a:solidFill>
              <a:effectLst/>
              <a:latin typeface="Arial"/>
              <a:ea typeface="Times New Roman"/>
            </a:endParaRPr>
          </a:p>
          <a:p>
            <a:pPr algn="just">
              <a:spcAft>
                <a:spcPts val="0"/>
              </a:spcAft>
            </a:pPr>
            <a:r>
              <a:rPr lang="it-IT" sz="2200" b="1" dirty="0" smtClean="0">
                <a:solidFill>
                  <a:srgbClr val="0000FF"/>
                </a:solidFill>
                <a:effectLst/>
                <a:latin typeface="Arial"/>
                <a:ea typeface="Times New Roman"/>
              </a:rPr>
              <a:t>  </a:t>
            </a:r>
            <a:r>
              <a:rPr lang="it-IT" sz="2200" b="1" dirty="0" smtClean="0">
                <a:solidFill>
                  <a:srgbClr val="0000FF"/>
                </a:solidFill>
                <a:effectLst/>
                <a:latin typeface="Arial"/>
                <a:ea typeface="Times New Roman"/>
              </a:rPr>
              <a:t>Gesù ci fa passare dall’essere moltitudine all’essere comunità</a:t>
            </a:r>
            <a:r>
              <a:rPr lang="it-IT" sz="2200" dirty="0" smtClean="0">
                <a:solidFill>
                  <a:srgbClr val="000000"/>
                </a:solidFill>
                <a:effectLst/>
                <a:latin typeface="Arial"/>
                <a:ea typeface="Times New Roman"/>
              </a:rPr>
              <a:t>, dall’anonimato alla comunione, da una comunità attenta ai propri cinque pani e due pesci, difensiva, ad una comunità che diventa popolo; da una realtà che si pensa da sola (“mandali via”, chiedono i discepoli) ad una famiglia che sperimenta le grazie di Dio insieme alla folla (“tutti furono saziati”, anche i discepoli!). </a:t>
            </a:r>
          </a:p>
          <a:p>
            <a:pPr algn="just">
              <a:spcAft>
                <a:spcPts val="0"/>
              </a:spcAft>
            </a:pPr>
            <a:endParaRPr lang="it-IT" sz="2200" dirty="0" smtClean="0">
              <a:effectLst/>
              <a:latin typeface="Arial"/>
              <a:ea typeface="Calibri"/>
            </a:endParaRPr>
          </a:p>
          <a:p>
            <a:endParaRPr lang="it-IT" dirty="0"/>
          </a:p>
        </p:txBody>
      </p:sp>
    </p:spTree>
    <p:extLst>
      <p:ext uri="{BB962C8B-B14F-4D97-AF65-F5344CB8AC3E}">
        <p14:creationId xmlns:p14="http://schemas.microsoft.com/office/powerpoint/2010/main" val="53425525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60648"/>
            <a:ext cx="8640960" cy="6192688"/>
          </a:xfrm>
        </p:spPr>
        <p:txBody>
          <a:bodyPr>
            <a:noAutofit/>
          </a:bodyPr>
          <a:lstStyle/>
          <a:p>
            <a:pPr algn="just">
              <a:spcAft>
                <a:spcPts val="0"/>
              </a:spcAft>
            </a:pPr>
            <a:r>
              <a:rPr lang="it-IT" sz="2200" dirty="0" smtClean="0">
                <a:solidFill>
                  <a:srgbClr val="000000"/>
                </a:solidFill>
                <a:effectLst/>
                <a:latin typeface="Arial"/>
                <a:ea typeface="Times New Roman"/>
              </a:rPr>
              <a:t>  La Chiesa, però, è ancora </a:t>
            </a:r>
            <a:r>
              <a:rPr lang="it-IT" sz="2200" b="1" dirty="0" smtClean="0">
                <a:solidFill>
                  <a:srgbClr val="0000FF"/>
                </a:solidFill>
                <a:effectLst/>
                <a:latin typeface="Arial"/>
                <a:ea typeface="Times New Roman"/>
              </a:rPr>
              <a:t>troppo clericale</a:t>
            </a:r>
            <a:r>
              <a:rPr lang="it-IT" sz="2200" dirty="0" smtClean="0">
                <a:solidFill>
                  <a:srgbClr val="000000"/>
                </a:solidFill>
                <a:effectLst/>
                <a:latin typeface="Arial"/>
                <a:ea typeface="Times New Roman"/>
              </a:rPr>
              <a:t>. I sacerdoti sono necessari, nel loro servizio indispensabili</a:t>
            </a:r>
            <a:r>
              <a:rPr lang="it-IT" sz="2200" dirty="0" smtClean="0">
                <a:solidFill>
                  <a:srgbClr val="000000"/>
                </a:solidFill>
                <a:effectLst/>
                <a:latin typeface="Arial"/>
                <a:ea typeface="Times New Roman"/>
              </a:rPr>
              <a:t>. Ma quello che serve a loro e a tutti è una Chiesa popolo e famiglia di Dio, è una Chiesa comunione. </a:t>
            </a:r>
            <a:r>
              <a:rPr lang="it-IT" sz="2200" dirty="0" smtClean="0">
                <a:solidFill>
                  <a:srgbClr val="000000"/>
                </a:solidFill>
                <a:effectLst/>
                <a:latin typeface="Arial"/>
                <a:ea typeface="Times New Roman"/>
              </a:rPr>
              <a:t>Quindi non </a:t>
            </a:r>
            <a:r>
              <a:rPr lang="it-IT" sz="2200" b="1" dirty="0" smtClean="0">
                <a:solidFill>
                  <a:srgbClr val="0000FF"/>
                </a:solidFill>
                <a:effectLst/>
                <a:latin typeface="Arial"/>
                <a:ea typeface="Times New Roman"/>
              </a:rPr>
              <a:t>laici</a:t>
            </a:r>
            <a:r>
              <a:rPr lang="it-IT" sz="2200" dirty="0" smtClean="0">
                <a:solidFill>
                  <a:srgbClr val="000000"/>
                </a:solidFill>
                <a:effectLst/>
                <a:latin typeface="Arial"/>
                <a:ea typeface="Times New Roman"/>
              </a:rPr>
              <a:t> clericalizzati o </a:t>
            </a:r>
            <a:r>
              <a:rPr lang="it-IT" sz="2200" b="1" dirty="0" smtClean="0">
                <a:solidFill>
                  <a:srgbClr val="0000FF"/>
                </a:solidFill>
                <a:effectLst/>
                <a:latin typeface="Arial"/>
                <a:ea typeface="Times New Roman"/>
              </a:rPr>
              <a:t>clero</a:t>
            </a:r>
            <a:r>
              <a:rPr lang="it-IT" sz="2200" dirty="0" smtClean="0">
                <a:solidFill>
                  <a:srgbClr val="000000"/>
                </a:solidFill>
                <a:effectLst/>
                <a:latin typeface="Arial"/>
                <a:ea typeface="Times New Roman"/>
              </a:rPr>
              <a:t> laicizzato, ma </a:t>
            </a:r>
            <a:r>
              <a:rPr lang="it-IT" sz="2200" b="1" dirty="0" smtClean="0">
                <a:solidFill>
                  <a:srgbClr val="0000FF"/>
                </a:solidFill>
                <a:effectLst/>
                <a:latin typeface="Arial"/>
                <a:ea typeface="Times New Roman"/>
              </a:rPr>
              <a:t>corresponsabilità e comunione</a:t>
            </a:r>
            <a:r>
              <a:rPr lang="it-IT" sz="2200" b="1" dirty="0" smtClean="0">
                <a:solidFill>
                  <a:srgbClr val="0000FF"/>
                </a:solidFill>
                <a:effectLst/>
                <a:latin typeface="Arial"/>
                <a:ea typeface="Times New Roman"/>
              </a:rPr>
              <a:t>.</a:t>
            </a:r>
          </a:p>
          <a:p>
            <a:pPr algn="just">
              <a:spcAft>
                <a:spcPts val="0"/>
              </a:spcAft>
            </a:pPr>
            <a:r>
              <a:rPr lang="it-IT" sz="2200" b="1" dirty="0" smtClean="0">
                <a:solidFill>
                  <a:srgbClr val="0000FF"/>
                </a:solidFill>
                <a:effectLst/>
                <a:latin typeface="Arial"/>
                <a:ea typeface="Times New Roman"/>
              </a:rPr>
              <a:t> </a:t>
            </a:r>
            <a:r>
              <a:rPr lang="it-IT" sz="2200" dirty="0" smtClean="0">
                <a:solidFill>
                  <a:srgbClr val="000000"/>
                </a:solidFill>
                <a:effectLst/>
                <a:latin typeface="Arial"/>
                <a:ea typeface="Times New Roman"/>
              </a:rPr>
              <a:t> Il clero porta pesi oggettivamente difficili e anche per questo ha bisogno della comunione e della vicinanza di tanti. Qualche volta </a:t>
            </a:r>
            <a:r>
              <a:rPr lang="it-IT" sz="2200" b="1" dirty="0" smtClean="0">
                <a:solidFill>
                  <a:srgbClr val="0000FF"/>
                </a:solidFill>
                <a:effectLst/>
                <a:latin typeface="Arial"/>
                <a:ea typeface="Times New Roman"/>
              </a:rPr>
              <a:t>i preti si caricano di pesi che possono portare altri</a:t>
            </a:r>
            <a:r>
              <a:rPr lang="it-IT" sz="2200" dirty="0" smtClean="0">
                <a:solidFill>
                  <a:srgbClr val="000000"/>
                </a:solidFill>
                <a:effectLst/>
                <a:latin typeface="Arial"/>
                <a:ea typeface="Times New Roman"/>
              </a:rPr>
              <a:t>. </a:t>
            </a:r>
            <a:endParaRPr lang="it-IT" sz="2200" dirty="0" smtClean="0">
              <a:solidFill>
                <a:srgbClr val="000000"/>
              </a:solidFill>
              <a:effectLst/>
              <a:latin typeface="Arial"/>
              <a:ea typeface="Times New Roman"/>
            </a:endParaRPr>
          </a:p>
          <a:p>
            <a:pPr algn="just">
              <a:spcAft>
                <a:spcPts val="0"/>
              </a:spcAft>
            </a:pPr>
            <a:endParaRPr lang="it-IT" sz="2200" dirty="0" smtClean="0">
              <a:effectLst/>
              <a:latin typeface="Arial"/>
              <a:ea typeface="Calibri"/>
            </a:endParaRPr>
          </a:p>
          <a:p>
            <a:pPr algn="just">
              <a:spcAft>
                <a:spcPts val="0"/>
              </a:spcAft>
            </a:pPr>
            <a:r>
              <a:rPr lang="it-IT" sz="2200" dirty="0" smtClean="0">
                <a:solidFill>
                  <a:srgbClr val="000000"/>
                </a:solidFill>
                <a:effectLst/>
                <a:latin typeface="Arial"/>
                <a:ea typeface="Times New Roman"/>
              </a:rPr>
              <a:t>  </a:t>
            </a:r>
            <a:r>
              <a:rPr lang="it-IT" sz="2200" dirty="0" smtClean="0">
                <a:solidFill>
                  <a:srgbClr val="000000"/>
                </a:solidFill>
                <a:effectLst/>
                <a:latin typeface="Arial"/>
                <a:ea typeface="Times New Roman"/>
              </a:rPr>
              <a:t>Certamente </a:t>
            </a:r>
            <a:r>
              <a:rPr lang="it-IT" sz="2200" dirty="0" smtClean="0">
                <a:solidFill>
                  <a:srgbClr val="000000"/>
                </a:solidFill>
                <a:effectLst/>
                <a:latin typeface="Arial"/>
                <a:ea typeface="Times New Roman"/>
              </a:rPr>
              <a:t>tutto avrà </a:t>
            </a:r>
            <a:r>
              <a:rPr lang="it-IT" sz="2200" b="1" dirty="0">
                <a:solidFill>
                  <a:srgbClr val="0000FF"/>
                </a:solidFill>
                <a:latin typeface="Arial"/>
                <a:ea typeface="Times New Roman"/>
              </a:rPr>
              <a:t>leggerezza e semplicità </a:t>
            </a:r>
            <a:r>
              <a:rPr lang="it-IT" sz="2200" dirty="0" smtClean="0">
                <a:solidFill>
                  <a:srgbClr val="000000"/>
                </a:solidFill>
                <a:effectLst/>
                <a:latin typeface="Arial"/>
                <a:ea typeface="Times New Roman"/>
              </a:rPr>
              <a:t>se vivremo questa passione di </a:t>
            </a:r>
            <a:r>
              <a:rPr lang="it-IT" sz="2200" b="1" dirty="0">
                <a:solidFill>
                  <a:srgbClr val="0000FF"/>
                </a:solidFill>
                <a:latin typeface="Arial"/>
                <a:ea typeface="Times New Roman"/>
              </a:rPr>
              <a:t>comunicare il Vangelo </a:t>
            </a:r>
            <a:r>
              <a:rPr lang="it-IT" sz="2200" dirty="0" smtClean="0">
                <a:solidFill>
                  <a:srgbClr val="000000"/>
                </a:solidFill>
                <a:effectLst/>
                <a:latin typeface="Arial"/>
                <a:ea typeface="Times New Roman"/>
              </a:rPr>
              <a:t>a tanti e di spezzare il pane della carità. </a:t>
            </a:r>
            <a:endParaRPr lang="it-IT" sz="2200" dirty="0" smtClean="0">
              <a:solidFill>
                <a:srgbClr val="000000"/>
              </a:solidFill>
              <a:effectLst/>
              <a:latin typeface="Arial"/>
              <a:ea typeface="Times New Roman"/>
            </a:endParaRPr>
          </a:p>
          <a:p>
            <a:pPr algn="just">
              <a:spcAft>
                <a:spcPts val="0"/>
              </a:spcAft>
            </a:pPr>
            <a:r>
              <a:rPr lang="it-IT" sz="2200" i="1" dirty="0" smtClean="0">
                <a:solidFill>
                  <a:srgbClr val="000000"/>
                </a:solidFill>
                <a:effectLst/>
                <a:latin typeface="Arial"/>
                <a:ea typeface="Times New Roman"/>
              </a:rPr>
              <a:t>  </a:t>
            </a:r>
            <a:r>
              <a:rPr lang="it-IT" sz="2200" u="sng" dirty="0" smtClean="0">
                <a:solidFill>
                  <a:srgbClr val="000000"/>
                </a:solidFill>
                <a:effectLst/>
                <a:latin typeface="Arial"/>
                <a:ea typeface="Times New Roman"/>
              </a:rPr>
              <a:t>Non </a:t>
            </a:r>
            <a:r>
              <a:rPr lang="it-IT" sz="2200" u="sng" dirty="0" smtClean="0">
                <a:solidFill>
                  <a:srgbClr val="000000"/>
                </a:solidFill>
                <a:effectLst/>
                <a:latin typeface="Arial"/>
                <a:ea typeface="Times New Roman"/>
              </a:rPr>
              <a:t>dimentichiamo che Dio preferisce chi dona con </a:t>
            </a:r>
            <a:r>
              <a:rPr lang="it-IT" sz="2200" u="sng" dirty="0" smtClean="0">
                <a:solidFill>
                  <a:srgbClr val="000000"/>
                </a:solidFill>
                <a:effectLst/>
                <a:latin typeface="Arial"/>
                <a:ea typeface="Times New Roman"/>
              </a:rPr>
              <a:t>gioia!</a:t>
            </a:r>
          </a:p>
          <a:p>
            <a:pPr algn="just">
              <a:spcAft>
                <a:spcPts val="0"/>
              </a:spcAft>
            </a:pPr>
            <a:r>
              <a:rPr lang="it-IT" sz="2200" dirty="0">
                <a:solidFill>
                  <a:srgbClr val="000000"/>
                </a:solidFill>
                <a:latin typeface="Arial"/>
                <a:ea typeface="Times New Roman"/>
              </a:rPr>
              <a:t> </a:t>
            </a:r>
            <a:r>
              <a:rPr lang="it-IT" sz="2200" dirty="0" smtClean="0">
                <a:solidFill>
                  <a:srgbClr val="000000"/>
                </a:solidFill>
                <a:latin typeface="Arial"/>
                <a:ea typeface="Times New Roman"/>
              </a:rPr>
              <a:t> </a:t>
            </a:r>
            <a:r>
              <a:rPr lang="it-IT" sz="2200" dirty="0" smtClean="0">
                <a:solidFill>
                  <a:srgbClr val="000000"/>
                </a:solidFill>
                <a:effectLst/>
                <a:latin typeface="Arial"/>
                <a:ea typeface="Times New Roman"/>
              </a:rPr>
              <a:t>Ma</a:t>
            </a:r>
            <a:r>
              <a:rPr lang="it-IT" sz="2200" dirty="0" smtClean="0">
                <a:solidFill>
                  <a:srgbClr val="000000"/>
                </a:solidFill>
                <a:effectLst/>
                <a:latin typeface="Arial"/>
                <a:ea typeface="Times New Roman"/>
              </a:rPr>
              <a:t>, suggerisce Papa Francesco, «Le sfide esistono per essere superate. Siamo realisti, ma senza perdere l’allegria, l'audacia e la dedizione piena di speranza! </a:t>
            </a:r>
            <a:endParaRPr lang="it-IT" sz="2200" dirty="0" smtClean="0">
              <a:solidFill>
                <a:srgbClr val="000000"/>
              </a:solidFill>
              <a:effectLst/>
              <a:latin typeface="Arial"/>
              <a:ea typeface="Times New Roman"/>
            </a:endParaRPr>
          </a:p>
          <a:p>
            <a:pPr algn="just">
              <a:spcAft>
                <a:spcPts val="0"/>
              </a:spcAft>
            </a:pPr>
            <a:r>
              <a:rPr lang="it-IT" sz="2200" dirty="0">
                <a:solidFill>
                  <a:srgbClr val="000000"/>
                </a:solidFill>
                <a:latin typeface="Arial"/>
                <a:ea typeface="Times New Roman"/>
              </a:rPr>
              <a:t> </a:t>
            </a:r>
            <a:r>
              <a:rPr lang="it-IT" sz="2200" dirty="0" smtClean="0">
                <a:solidFill>
                  <a:srgbClr val="000000"/>
                </a:solidFill>
                <a:latin typeface="Arial"/>
                <a:ea typeface="Times New Roman"/>
              </a:rPr>
              <a:t> </a:t>
            </a:r>
            <a:r>
              <a:rPr lang="it-IT" sz="2200" dirty="0" smtClean="0">
                <a:solidFill>
                  <a:srgbClr val="000000"/>
                </a:solidFill>
                <a:effectLst/>
                <a:latin typeface="Arial"/>
                <a:ea typeface="Times New Roman"/>
              </a:rPr>
              <a:t>Non </a:t>
            </a:r>
            <a:r>
              <a:rPr lang="it-IT" sz="2200" dirty="0" smtClean="0">
                <a:solidFill>
                  <a:srgbClr val="000000"/>
                </a:solidFill>
                <a:effectLst/>
                <a:latin typeface="Arial"/>
                <a:ea typeface="Times New Roman"/>
              </a:rPr>
              <a:t>lasciamoci rubare la forza missionaria!» (EG 109). </a:t>
            </a:r>
            <a:endParaRPr lang="it-IT" sz="2200" dirty="0" smtClean="0">
              <a:effectLst/>
              <a:latin typeface="Arial"/>
              <a:ea typeface="Calibri"/>
            </a:endParaRPr>
          </a:p>
          <a:p>
            <a:endParaRPr lang="it-IT" sz="2200" dirty="0"/>
          </a:p>
        </p:txBody>
      </p:sp>
    </p:spTree>
    <p:extLst>
      <p:ext uri="{BB962C8B-B14F-4D97-AF65-F5344CB8AC3E}">
        <p14:creationId xmlns:p14="http://schemas.microsoft.com/office/powerpoint/2010/main" val="53425525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rmAutofit/>
          </a:bodyPr>
          <a:lstStyle/>
          <a:p>
            <a:pPr marR="74930"/>
            <a:r>
              <a:rPr lang="it-IT" sz="2800" b="1" dirty="0" smtClean="0">
                <a:solidFill>
                  <a:srgbClr val="000000"/>
                </a:solidFill>
                <a:effectLst/>
                <a:latin typeface="Arial"/>
                <a:ea typeface="Times New Roman"/>
              </a:rPr>
              <a:t>PRIMA PARTE</a:t>
            </a:r>
            <a:r>
              <a:rPr lang="it-IT" dirty="0" smtClean="0">
                <a:solidFill>
                  <a:srgbClr val="000000"/>
                </a:solidFill>
                <a:effectLst/>
                <a:latin typeface="Arial"/>
                <a:ea typeface="Times New Roman"/>
              </a:rPr>
              <a:t>   </a:t>
            </a:r>
            <a:br>
              <a:rPr lang="it-IT" dirty="0" smtClean="0">
                <a:solidFill>
                  <a:srgbClr val="000000"/>
                </a:solidFill>
                <a:effectLst/>
                <a:latin typeface="Arial"/>
                <a:ea typeface="Times New Roman"/>
              </a:rPr>
            </a:br>
            <a:r>
              <a:rPr lang="it-IT" sz="2400" i="1" dirty="0" smtClean="0">
                <a:solidFill>
                  <a:srgbClr val="000000"/>
                </a:solidFill>
                <a:effectLst/>
                <a:latin typeface="Arial"/>
                <a:ea typeface="Times New Roman"/>
              </a:rPr>
              <a:t>Rilettura del cammino intrapreso: </a:t>
            </a:r>
          </a:p>
          <a:p>
            <a:pPr marR="74930"/>
            <a:r>
              <a:rPr lang="it-IT" sz="2400" i="1" dirty="0" smtClean="0">
                <a:solidFill>
                  <a:srgbClr val="000000"/>
                </a:solidFill>
                <a:effectLst/>
                <a:latin typeface="Arial"/>
                <a:ea typeface="Times New Roman"/>
              </a:rPr>
              <a:t>cos’è emerso e cosa far crescere</a:t>
            </a:r>
            <a:endParaRPr lang="it-IT" sz="2400" dirty="0" smtClean="0">
              <a:effectLst/>
              <a:latin typeface="Arial"/>
              <a:ea typeface="Calibri"/>
            </a:endParaRPr>
          </a:p>
          <a:p>
            <a:pPr marR="74930" algn="l">
              <a:lnSpc>
                <a:spcPct val="150000"/>
              </a:lnSpc>
              <a:spcAft>
                <a:spcPts val="0"/>
              </a:spcAft>
            </a:pPr>
            <a:r>
              <a:rPr lang="it-IT" dirty="0" smtClean="0">
                <a:solidFill>
                  <a:srgbClr val="000000"/>
                </a:solidFill>
                <a:effectLst/>
                <a:latin typeface="Arial"/>
                <a:ea typeface="Times New Roman"/>
              </a:rPr>
              <a:t>		</a:t>
            </a:r>
            <a:endParaRPr lang="it-IT" dirty="0" smtClean="0">
              <a:effectLst/>
              <a:latin typeface="Arial"/>
              <a:ea typeface="Calibri"/>
            </a:endParaRPr>
          </a:p>
          <a:p>
            <a:pPr marL="810260" marR="74930" indent="-810260" algn="l">
              <a:lnSpc>
                <a:spcPct val="110000"/>
              </a:lnSpc>
              <a:spcAft>
                <a:spcPts val="0"/>
              </a:spcAft>
              <a:buAutoNum type="arabicPeriod"/>
              <a:tabLst>
                <a:tab pos="900430" algn="l"/>
              </a:tabLst>
            </a:pPr>
            <a:r>
              <a:rPr lang="it-IT" sz="2400" dirty="0">
                <a:solidFill>
                  <a:srgbClr val="000000"/>
                </a:solidFill>
                <a:latin typeface="Arial"/>
                <a:ea typeface="Times New Roman"/>
              </a:rPr>
              <a:t>Un cammino sinodale dentro la città degli uomini </a:t>
            </a:r>
          </a:p>
          <a:p>
            <a:pPr marL="810260" marR="74930" indent="-810260" algn="l">
              <a:lnSpc>
                <a:spcPct val="110000"/>
              </a:lnSpc>
              <a:spcAft>
                <a:spcPts val="0"/>
              </a:spcAft>
              <a:buAutoNum type="arabicPeriod"/>
              <a:tabLst>
                <a:tab pos="900430" algn="l"/>
              </a:tabLst>
            </a:pPr>
            <a:r>
              <a:rPr lang="it-IT" sz="2400" dirty="0" smtClean="0">
                <a:solidFill>
                  <a:srgbClr val="000000"/>
                </a:solidFill>
                <a:effectLst/>
                <a:latin typeface="Arial"/>
                <a:ea typeface="Times New Roman"/>
              </a:rPr>
              <a:t>La Chiesa è comunione 	 </a:t>
            </a:r>
          </a:p>
          <a:p>
            <a:pPr marL="810260" marR="74930" indent="-810260" algn="l">
              <a:lnSpc>
                <a:spcPct val="110000"/>
              </a:lnSpc>
              <a:spcAft>
                <a:spcPts val="0"/>
              </a:spcAft>
              <a:buAutoNum type="arabicPeriod"/>
              <a:tabLst>
                <a:tab pos="900430" algn="l"/>
              </a:tabLst>
            </a:pPr>
            <a:r>
              <a:rPr lang="it-IT" sz="2400" dirty="0" smtClean="0">
                <a:solidFill>
                  <a:srgbClr val="000000"/>
                </a:solidFill>
                <a:effectLst/>
                <a:latin typeface="Arial"/>
                <a:ea typeface="Times New Roman"/>
              </a:rPr>
              <a:t>L’Eucarestia fa la Chiesa 	</a:t>
            </a:r>
          </a:p>
          <a:p>
            <a:pPr marL="810260" marR="74930" indent="-810260" algn="l">
              <a:lnSpc>
                <a:spcPct val="110000"/>
              </a:lnSpc>
              <a:spcAft>
                <a:spcPts val="0"/>
              </a:spcAft>
              <a:buAutoNum type="arabicPeriod"/>
              <a:tabLst>
                <a:tab pos="900430" algn="l"/>
              </a:tabLst>
            </a:pPr>
            <a:r>
              <a:rPr lang="it-IT" sz="2400" dirty="0" smtClean="0">
                <a:solidFill>
                  <a:srgbClr val="000000"/>
                </a:solidFill>
                <a:effectLst/>
                <a:latin typeface="Arial"/>
                <a:ea typeface="Times New Roman"/>
              </a:rPr>
              <a:t>La Chiesa è missionaria 	</a:t>
            </a:r>
          </a:p>
          <a:p>
            <a:pPr marL="810260" marR="74930" indent="-810260" algn="l">
              <a:lnSpc>
                <a:spcPct val="110000"/>
              </a:lnSpc>
              <a:buFont typeface="Arial" panose="020B0604020202020204" pitchFamily="34" charset="0"/>
              <a:buAutoNum type="arabicPeriod"/>
              <a:tabLst>
                <a:tab pos="900430" algn="l"/>
              </a:tabLst>
            </a:pPr>
            <a:r>
              <a:rPr lang="it-IT" sz="2400" b="1" dirty="0">
                <a:solidFill>
                  <a:srgbClr val="FF0000"/>
                </a:solidFill>
                <a:latin typeface="Arial"/>
                <a:ea typeface="Times New Roman"/>
              </a:rPr>
              <a:t>La Chiesa e la città 	</a:t>
            </a:r>
          </a:p>
          <a:p>
            <a:pPr marL="810260" marR="74930" indent="-810260" algn="l">
              <a:lnSpc>
                <a:spcPct val="110000"/>
              </a:lnSpc>
              <a:spcAft>
                <a:spcPts val="0"/>
              </a:spcAft>
              <a:buAutoNum type="arabicPeriod"/>
              <a:tabLst>
                <a:tab pos="900430" algn="l"/>
              </a:tabLst>
            </a:pPr>
            <a:r>
              <a:rPr lang="it-IT" sz="2400" dirty="0">
                <a:solidFill>
                  <a:srgbClr val="000000"/>
                </a:solidFill>
                <a:latin typeface="Arial"/>
                <a:ea typeface="Times New Roman"/>
              </a:rPr>
              <a:t>Le attese della città degli uomini </a:t>
            </a:r>
          </a:p>
        </p:txBody>
      </p:sp>
    </p:spTree>
    <p:extLst>
      <p:ext uri="{BB962C8B-B14F-4D97-AF65-F5344CB8AC3E}">
        <p14:creationId xmlns:p14="http://schemas.microsoft.com/office/powerpoint/2010/main" val="23440270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Autofit/>
          </a:bodyPr>
          <a:lstStyle/>
          <a:p>
            <a:pPr algn="just">
              <a:spcAft>
                <a:spcPts val="0"/>
              </a:spcAft>
            </a:pPr>
            <a:r>
              <a:rPr lang="it-IT" sz="2200" b="1" dirty="0" smtClean="0">
                <a:solidFill>
                  <a:srgbClr val="0000FF"/>
                </a:solidFill>
                <a:effectLst/>
                <a:latin typeface="Arial"/>
                <a:ea typeface="Times New Roman"/>
              </a:rPr>
              <a:t>  L’orizzonte</a:t>
            </a:r>
            <a:r>
              <a:rPr lang="it-IT" sz="2200" dirty="0" smtClean="0">
                <a:solidFill>
                  <a:srgbClr val="000000"/>
                </a:solidFill>
                <a:effectLst/>
                <a:latin typeface="Arial"/>
                <a:ea typeface="Times New Roman"/>
              </a:rPr>
              <a:t> che presiede la “conversione pastorale” </a:t>
            </a:r>
            <a:r>
              <a:rPr lang="it-IT" sz="2200" b="1" dirty="0" smtClean="0">
                <a:solidFill>
                  <a:srgbClr val="0000FF"/>
                </a:solidFill>
                <a:effectLst/>
                <a:latin typeface="Arial"/>
                <a:ea typeface="Times New Roman"/>
              </a:rPr>
              <a:t>è la città degli uomini</a:t>
            </a:r>
            <a:r>
              <a:rPr lang="it-IT" sz="2200" dirty="0" smtClean="0">
                <a:solidFill>
                  <a:srgbClr val="000000"/>
                </a:solidFill>
                <a:effectLst/>
                <a:latin typeface="Arial"/>
                <a:ea typeface="Times New Roman"/>
              </a:rPr>
              <a:t>. </a:t>
            </a:r>
            <a:endParaRPr lang="it-IT" sz="2200" dirty="0" smtClean="0">
              <a:solidFill>
                <a:srgbClr val="000000"/>
              </a:solidFill>
              <a:effectLst/>
              <a:latin typeface="Arial"/>
              <a:ea typeface="Times New Roman"/>
            </a:endParaRPr>
          </a:p>
          <a:p>
            <a:pPr algn="just">
              <a:spcAft>
                <a:spcPts val="0"/>
              </a:spcAft>
            </a:pPr>
            <a:r>
              <a:rPr lang="it-IT" sz="2200" dirty="0" smtClean="0">
                <a:solidFill>
                  <a:srgbClr val="000000"/>
                </a:solidFill>
                <a:effectLst/>
                <a:latin typeface="Arial"/>
                <a:ea typeface="Times New Roman"/>
              </a:rPr>
              <a:t>Oggi </a:t>
            </a:r>
            <a:r>
              <a:rPr lang="it-IT" sz="2200" b="1" dirty="0" smtClean="0">
                <a:solidFill>
                  <a:srgbClr val="0000FF"/>
                </a:solidFill>
                <a:effectLst/>
                <a:latin typeface="Arial"/>
                <a:ea typeface="Times New Roman"/>
              </a:rPr>
              <a:t>sentiamo l’urgenza</a:t>
            </a:r>
            <a:r>
              <a:rPr lang="it-IT" sz="2200" dirty="0" smtClean="0">
                <a:solidFill>
                  <a:srgbClr val="000000"/>
                </a:solidFill>
                <a:effectLst/>
                <a:latin typeface="Arial"/>
                <a:ea typeface="Times New Roman"/>
              </a:rPr>
              <a:t> di cogliere l’opportunità </a:t>
            </a:r>
            <a:r>
              <a:rPr lang="it-IT" sz="2200" b="1" dirty="0" smtClean="0">
                <a:solidFill>
                  <a:srgbClr val="0000FF"/>
                </a:solidFill>
                <a:effectLst/>
                <a:latin typeface="Arial"/>
                <a:ea typeface="Times New Roman"/>
              </a:rPr>
              <a:t>di comunicare nuovamente il Vangelo</a:t>
            </a:r>
            <a:r>
              <a:rPr lang="it-IT" sz="2200" dirty="0" smtClean="0">
                <a:solidFill>
                  <a:srgbClr val="000000"/>
                </a:solidFill>
                <a:effectLst/>
                <a:latin typeface="Arial"/>
                <a:ea typeface="Times New Roman"/>
              </a:rPr>
              <a:t>, di continuare o riprendere un dialogo che si era interrotto o era </a:t>
            </a:r>
            <a:r>
              <a:rPr lang="it-IT" sz="2200" dirty="0" err="1" smtClean="0">
                <a:solidFill>
                  <a:srgbClr val="000000"/>
                </a:solidFill>
                <a:effectLst/>
                <a:latin typeface="Arial"/>
                <a:ea typeface="Times New Roman"/>
              </a:rPr>
              <a:t>pre</a:t>
            </a:r>
            <a:r>
              <a:rPr lang="it-IT" sz="2200" dirty="0" smtClean="0">
                <a:solidFill>
                  <a:srgbClr val="000000"/>
                </a:solidFill>
                <a:effectLst/>
                <a:latin typeface="Arial"/>
                <a:ea typeface="Times New Roman"/>
              </a:rPr>
              <a:t>-compreso da tutte e due le parti. </a:t>
            </a:r>
          </a:p>
          <a:p>
            <a:pPr algn="just">
              <a:spcAft>
                <a:spcPts val="0"/>
              </a:spcAft>
            </a:pPr>
            <a:r>
              <a:rPr lang="it-IT" sz="2200" dirty="0">
                <a:solidFill>
                  <a:srgbClr val="000000"/>
                </a:solidFill>
                <a:latin typeface="Arial"/>
                <a:ea typeface="Times New Roman"/>
              </a:rPr>
              <a:t> </a:t>
            </a:r>
            <a:r>
              <a:rPr lang="it-IT" sz="2200" dirty="0" smtClean="0">
                <a:solidFill>
                  <a:srgbClr val="000000"/>
                </a:solidFill>
                <a:latin typeface="Arial"/>
                <a:ea typeface="Times New Roman"/>
              </a:rPr>
              <a:t> </a:t>
            </a:r>
            <a:r>
              <a:rPr lang="it-IT" sz="2200" dirty="0" smtClean="0">
                <a:solidFill>
                  <a:srgbClr val="000000"/>
                </a:solidFill>
                <a:effectLst/>
                <a:latin typeface="Arial"/>
                <a:ea typeface="Times New Roman"/>
              </a:rPr>
              <a:t>Gesù non spiega tutto in una volta e se saremo attenti e fedeli potranno nascere legami di amicizia e nuovi cammini imprevedibili. </a:t>
            </a:r>
            <a:endParaRPr lang="it-IT" sz="2200" dirty="0" smtClean="0">
              <a:effectLst/>
              <a:latin typeface="Arial"/>
              <a:ea typeface="Calibri"/>
            </a:endParaRPr>
          </a:p>
          <a:p>
            <a:pPr algn="just">
              <a:spcAft>
                <a:spcPts val="0"/>
              </a:spcAft>
            </a:pPr>
            <a:r>
              <a:rPr lang="it-IT" sz="2200" dirty="0" smtClean="0">
                <a:solidFill>
                  <a:srgbClr val="000000"/>
                </a:solidFill>
                <a:effectLst/>
                <a:latin typeface="Arial"/>
                <a:ea typeface="Times New Roman"/>
              </a:rPr>
              <a:t> </a:t>
            </a:r>
            <a:endParaRPr lang="it-IT" sz="2200" dirty="0" smtClean="0">
              <a:effectLst/>
              <a:latin typeface="Arial"/>
              <a:ea typeface="Calibri"/>
            </a:endParaRPr>
          </a:p>
          <a:p>
            <a:pPr algn="just">
              <a:spcAft>
                <a:spcPts val="0"/>
              </a:spcAft>
            </a:pPr>
            <a:r>
              <a:rPr lang="it-IT" sz="2200" dirty="0" smtClean="0">
                <a:solidFill>
                  <a:srgbClr val="000000"/>
                </a:solidFill>
                <a:effectLst/>
                <a:latin typeface="Arial"/>
                <a:ea typeface="Times New Roman"/>
              </a:rPr>
              <a:t>  </a:t>
            </a:r>
            <a:r>
              <a:rPr lang="it-IT" sz="2200" u="sng" dirty="0" smtClean="0">
                <a:solidFill>
                  <a:srgbClr val="000000"/>
                </a:solidFill>
                <a:effectLst/>
                <a:latin typeface="Arial"/>
                <a:ea typeface="Times New Roman"/>
              </a:rPr>
              <a:t>Se non si sente </a:t>
            </a:r>
            <a:r>
              <a:rPr lang="it-IT" sz="2200" b="1" u="sng" dirty="0" smtClean="0">
                <a:solidFill>
                  <a:srgbClr val="FF0000"/>
                </a:solidFill>
                <a:effectLst/>
                <a:latin typeface="Arial"/>
                <a:ea typeface="Times New Roman"/>
              </a:rPr>
              <a:t>l’urgenza della folla</a:t>
            </a:r>
            <a:r>
              <a:rPr lang="it-IT" sz="2200" u="sng" dirty="0" smtClean="0">
                <a:solidFill>
                  <a:srgbClr val="000000"/>
                </a:solidFill>
                <a:effectLst/>
                <a:latin typeface="Arial"/>
                <a:ea typeface="Times New Roman"/>
              </a:rPr>
              <a:t>, e non si prende sul serio </a:t>
            </a:r>
            <a:r>
              <a:rPr lang="it-IT" sz="2200" b="1" u="sng" dirty="0" smtClean="0">
                <a:solidFill>
                  <a:srgbClr val="0000FF"/>
                </a:solidFill>
                <a:effectLst/>
                <a:latin typeface="Arial"/>
                <a:ea typeface="Times New Roman"/>
              </a:rPr>
              <a:t>l’invito di Gesù</a:t>
            </a:r>
            <a:r>
              <a:rPr lang="it-IT" sz="2200" u="sng" dirty="0" smtClean="0">
                <a:solidFill>
                  <a:srgbClr val="000000"/>
                </a:solidFill>
                <a:effectLst/>
                <a:latin typeface="Arial"/>
                <a:ea typeface="Times New Roman"/>
              </a:rPr>
              <a:t> tutto diventa relativo e poco chiaro</a:t>
            </a:r>
            <a:r>
              <a:rPr lang="it-IT" sz="2200" dirty="0" smtClean="0">
                <a:solidFill>
                  <a:srgbClr val="000000"/>
                </a:solidFill>
                <a:effectLst/>
                <a:latin typeface="Arial"/>
                <a:ea typeface="Times New Roman"/>
              </a:rPr>
              <a:t>. La comunità che custodisce e venera il tabernacolo si apre e cerca la stessa presenza nascosta nel mondo. Nessuno è escluso dall’incontro con il Vangelo, ad iniziare dai poveri. </a:t>
            </a:r>
          </a:p>
          <a:p>
            <a:pPr algn="just">
              <a:spcAft>
                <a:spcPts val="0"/>
              </a:spcAft>
            </a:pPr>
            <a:r>
              <a:rPr lang="it-IT" sz="2200" dirty="0">
                <a:solidFill>
                  <a:srgbClr val="000000"/>
                </a:solidFill>
                <a:latin typeface="Arial"/>
                <a:ea typeface="Times New Roman"/>
              </a:rPr>
              <a:t> </a:t>
            </a:r>
            <a:r>
              <a:rPr lang="it-IT" sz="2200" dirty="0" smtClean="0">
                <a:solidFill>
                  <a:srgbClr val="000000"/>
                </a:solidFill>
                <a:latin typeface="Arial"/>
                <a:ea typeface="Times New Roman"/>
              </a:rPr>
              <a:t> </a:t>
            </a:r>
            <a:r>
              <a:rPr lang="it-IT" sz="2200" dirty="0" smtClean="0">
                <a:solidFill>
                  <a:srgbClr val="000000"/>
                </a:solidFill>
                <a:effectLst/>
                <a:latin typeface="Arial"/>
                <a:ea typeface="Times New Roman"/>
              </a:rPr>
              <a:t>Perché Gesù «vuole che tutti gli uomini siano salvati» (1Tm 2,4). </a:t>
            </a:r>
            <a:endParaRPr lang="it-IT" sz="2200" dirty="0" smtClean="0">
              <a:effectLst/>
              <a:latin typeface="Arial"/>
              <a:ea typeface="Calibri"/>
            </a:endParaRPr>
          </a:p>
          <a:p>
            <a:endParaRPr lang="it-IT" dirty="0"/>
          </a:p>
        </p:txBody>
      </p:sp>
    </p:spTree>
    <p:extLst>
      <p:ext uri="{BB962C8B-B14F-4D97-AF65-F5344CB8AC3E}">
        <p14:creationId xmlns:p14="http://schemas.microsoft.com/office/powerpoint/2010/main" val="37826940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Autofit/>
          </a:bodyPr>
          <a:lstStyle/>
          <a:p>
            <a:pPr algn="just">
              <a:spcAft>
                <a:spcPts val="0"/>
              </a:spcAft>
            </a:pPr>
            <a:endParaRPr lang="it-IT" sz="2200" dirty="0" smtClean="0">
              <a:solidFill>
                <a:srgbClr val="000000"/>
              </a:solidFill>
              <a:effectLst/>
              <a:latin typeface="Arial"/>
              <a:ea typeface="Times New Roman"/>
            </a:endParaRPr>
          </a:p>
          <a:p>
            <a:pPr algn="just">
              <a:spcAft>
                <a:spcPts val="0"/>
              </a:spcAft>
            </a:pPr>
            <a:r>
              <a:rPr lang="it-IT" sz="2200" dirty="0" smtClean="0">
                <a:solidFill>
                  <a:srgbClr val="000000"/>
                </a:solidFill>
                <a:effectLst/>
                <a:latin typeface="Arial"/>
                <a:ea typeface="Times New Roman"/>
              </a:rPr>
              <a:t>  </a:t>
            </a:r>
            <a:r>
              <a:rPr lang="it-IT" sz="2200" dirty="0" smtClean="0">
                <a:solidFill>
                  <a:srgbClr val="000000"/>
                </a:solidFill>
                <a:effectLst/>
                <a:latin typeface="Arial"/>
                <a:ea typeface="Times New Roman"/>
              </a:rPr>
              <a:t>Tutto nasce e continua dallo </a:t>
            </a:r>
            <a:r>
              <a:rPr lang="it-IT" sz="2200" b="1" dirty="0">
                <a:solidFill>
                  <a:srgbClr val="0000FF"/>
                </a:solidFill>
                <a:latin typeface="Arial"/>
                <a:ea typeface="Times New Roman"/>
              </a:rPr>
              <a:t>sguardo commosso </a:t>
            </a:r>
            <a:r>
              <a:rPr lang="it-IT" sz="2200" dirty="0" smtClean="0">
                <a:solidFill>
                  <a:srgbClr val="000000"/>
                </a:solidFill>
                <a:effectLst/>
                <a:latin typeface="Arial"/>
                <a:ea typeface="Times New Roman"/>
              </a:rPr>
              <a:t>di Gesù e Lui rigenera continuamente e sorprendentemente la nostra povera vita. </a:t>
            </a:r>
          </a:p>
          <a:p>
            <a:pPr algn="just">
              <a:spcAft>
                <a:spcPts val="0"/>
              </a:spcAft>
            </a:pPr>
            <a:r>
              <a:rPr lang="it-IT" sz="2200" dirty="0">
                <a:solidFill>
                  <a:srgbClr val="000000"/>
                </a:solidFill>
                <a:latin typeface="Arial"/>
                <a:ea typeface="Times New Roman"/>
              </a:rPr>
              <a:t> </a:t>
            </a:r>
            <a:r>
              <a:rPr lang="it-IT" sz="2200" dirty="0" smtClean="0">
                <a:solidFill>
                  <a:srgbClr val="000000"/>
                </a:solidFill>
                <a:latin typeface="Arial"/>
                <a:ea typeface="Times New Roman"/>
              </a:rPr>
              <a:t> </a:t>
            </a:r>
            <a:r>
              <a:rPr lang="it-IT" sz="2200" dirty="0" smtClean="0">
                <a:solidFill>
                  <a:srgbClr val="000000"/>
                </a:solidFill>
                <a:effectLst/>
                <a:latin typeface="Arial"/>
                <a:ea typeface="Times New Roman"/>
              </a:rPr>
              <a:t>Gesù spronando i discepoli a dar loro da mangiare sa bene che non servono figure eroiche, che è </a:t>
            </a:r>
            <a:r>
              <a:rPr lang="it-IT" sz="2200" b="1" dirty="0">
                <a:solidFill>
                  <a:srgbClr val="0000FF"/>
                </a:solidFill>
                <a:latin typeface="Arial"/>
                <a:ea typeface="Times New Roman"/>
              </a:rPr>
              <a:t>sufficiente l’ascolto </a:t>
            </a:r>
            <a:r>
              <a:rPr lang="it-IT" sz="2200" dirty="0" smtClean="0">
                <a:solidFill>
                  <a:srgbClr val="000000"/>
                </a:solidFill>
                <a:effectLst/>
                <a:latin typeface="Arial"/>
                <a:ea typeface="Times New Roman"/>
              </a:rPr>
              <a:t>e l’</a:t>
            </a:r>
            <a:r>
              <a:rPr lang="it-IT" sz="2200" b="1" dirty="0">
                <a:solidFill>
                  <a:srgbClr val="0000FF"/>
                </a:solidFill>
                <a:latin typeface="Arial"/>
                <a:ea typeface="Times New Roman"/>
              </a:rPr>
              <a:t>obbedienza</a:t>
            </a:r>
            <a:r>
              <a:rPr lang="it-IT" sz="2200" dirty="0" smtClean="0">
                <a:solidFill>
                  <a:srgbClr val="000000"/>
                </a:solidFill>
                <a:effectLst/>
                <a:latin typeface="Arial"/>
                <a:ea typeface="Times New Roman"/>
              </a:rPr>
              <a:t> al suo invito. </a:t>
            </a:r>
            <a:endParaRPr lang="it-IT" sz="2200" dirty="0" smtClean="0">
              <a:effectLst/>
              <a:latin typeface="Arial"/>
              <a:ea typeface="Calibri"/>
            </a:endParaRPr>
          </a:p>
          <a:p>
            <a:pPr algn="just">
              <a:spcAft>
                <a:spcPts val="0"/>
              </a:spcAft>
            </a:pPr>
            <a:endParaRPr lang="it-IT" sz="2200" dirty="0" smtClean="0">
              <a:solidFill>
                <a:srgbClr val="000000"/>
              </a:solidFill>
              <a:effectLst/>
              <a:latin typeface="Arial"/>
              <a:ea typeface="Times New Roman"/>
            </a:endParaRPr>
          </a:p>
          <a:p>
            <a:pPr algn="just">
              <a:spcAft>
                <a:spcPts val="0"/>
              </a:spcAft>
            </a:pPr>
            <a:r>
              <a:rPr lang="it-IT" sz="2200" dirty="0" smtClean="0">
                <a:solidFill>
                  <a:srgbClr val="000000"/>
                </a:solidFill>
                <a:effectLst/>
                <a:latin typeface="Arial"/>
                <a:ea typeface="Times New Roman"/>
              </a:rPr>
              <a:t>  </a:t>
            </a:r>
            <a:r>
              <a:rPr lang="it-IT" sz="2200" dirty="0" smtClean="0">
                <a:solidFill>
                  <a:srgbClr val="000000"/>
                </a:solidFill>
                <a:effectLst/>
                <a:latin typeface="Arial"/>
                <a:ea typeface="Times New Roman"/>
              </a:rPr>
              <a:t>I suoi discepoli non sono </a:t>
            </a:r>
            <a:r>
              <a:rPr lang="it-IT" sz="2200" b="1" dirty="0">
                <a:solidFill>
                  <a:srgbClr val="0000FF"/>
                </a:solidFill>
                <a:latin typeface="Arial"/>
                <a:ea typeface="Times New Roman"/>
              </a:rPr>
              <a:t>camerieri</a:t>
            </a:r>
            <a:r>
              <a:rPr lang="it-IT" sz="2200" dirty="0" smtClean="0">
                <a:solidFill>
                  <a:srgbClr val="000000"/>
                </a:solidFill>
                <a:effectLst/>
                <a:latin typeface="Arial"/>
                <a:ea typeface="Times New Roman"/>
              </a:rPr>
              <a:t>. È Gesù che compie il miracolo ma vuole che i suoi discepoli siano suoi collaboratori mettendo nelle sue mani il poco che hanno. Accade il contrario di quello che pensiamo. </a:t>
            </a:r>
            <a:endParaRPr lang="it-IT" sz="2200" dirty="0" smtClean="0">
              <a:solidFill>
                <a:srgbClr val="000000"/>
              </a:solidFill>
              <a:effectLst/>
              <a:latin typeface="Arial"/>
              <a:ea typeface="Times New Roman"/>
            </a:endParaRPr>
          </a:p>
          <a:p>
            <a:pPr algn="just">
              <a:spcAft>
                <a:spcPts val="0"/>
              </a:spcAft>
            </a:pPr>
            <a:endParaRPr lang="it-IT" sz="2200" dirty="0" smtClean="0">
              <a:solidFill>
                <a:srgbClr val="000000"/>
              </a:solidFill>
              <a:effectLst/>
              <a:latin typeface="Arial"/>
              <a:ea typeface="Times New Roman"/>
            </a:endParaRPr>
          </a:p>
          <a:p>
            <a:pPr algn="just">
              <a:spcAft>
                <a:spcPts val="0"/>
              </a:spcAft>
            </a:pPr>
            <a:r>
              <a:rPr lang="it-IT" sz="2200" b="1" dirty="0">
                <a:solidFill>
                  <a:srgbClr val="000000"/>
                </a:solidFill>
                <a:latin typeface="Arial"/>
                <a:ea typeface="Times New Roman"/>
              </a:rPr>
              <a:t> </a:t>
            </a:r>
            <a:r>
              <a:rPr lang="it-IT" sz="2200" b="1" dirty="0" smtClean="0">
                <a:solidFill>
                  <a:srgbClr val="000000"/>
                </a:solidFill>
                <a:latin typeface="Arial"/>
                <a:ea typeface="Times New Roman"/>
              </a:rPr>
              <a:t> </a:t>
            </a:r>
            <a:r>
              <a:rPr lang="it-IT" sz="2200" b="1" dirty="0" smtClean="0">
                <a:solidFill>
                  <a:srgbClr val="0000FF"/>
                </a:solidFill>
                <a:effectLst/>
                <a:latin typeface="Arial"/>
                <a:ea typeface="Times New Roman"/>
              </a:rPr>
              <a:t>Quello che conta è proprio partire da come siamo e dal poco che abbiamo</a:t>
            </a:r>
            <a:r>
              <a:rPr lang="it-IT" sz="2200" dirty="0" smtClean="0">
                <a:solidFill>
                  <a:srgbClr val="000000"/>
                </a:solidFill>
                <a:effectLst/>
                <a:latin typeface="Arial"/>
                <a:ea typeface="Times New Roman"/>
              </a:rPr>
              <a:t>. La nostra </a:t>
            </a:r>
            <a:r>
              <a:rPr lang="it-IT" sz="2200" b="1" dirty="0">
                <a:solidFill>
                  <a:srgbClr val="0000FF"/>
                </a:solidFill>
                <a:latin typeface="Arial"/>
                <a:ea typeface="Times New Roman"/>
              </a:rPr>
              <a:t>povertà </a:t>
            </a:r>
            <a:r>
              <a:rPr lang="it-IT" sz="2200" dirty="0" smtClean="0">
                <a:solidFill>
                  <a:srgbClr val="000000"/>
                </a:solidFill>
                <a:effectLst/>
                <a:latin typeface="Arial"/>
                <a:ea typeface="Times New Roman"/>
              </a:rPr>
              <a:t>messa nelle mani di Gesù, diventa ricchezza e pienezza per tutti. </a:t>
            </a:r>
            <a:endParaRPr lang="it-IT" sz="2200" dirty="0" smtClean="0">
              <a:effectLst/>
              <a:latin typeface="Arial"/>
              <a:ea typeface="Calibri"/>
            </a:endParaRPr>
          </a:p>
          <a:p>
            <a:endParaRPr lang="it-IT" dirty="0"/>
          </a:p>
        </p:txBody>
      </p:sp>
    </p:spTree>
    <p:extLst>
      <p:ext uri="{BB962C8B-B14F-4D97-AF65-F5344CB8AC3E}">
        <p14:creationId xmlns:p14="http://schemas.microsoft.com/office/powerpoint/2010/main" val="70321902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336704"/>
          </a:xfrm>
        </p:spPr>
        <p:txBody>
          <a:bodyPr>
            <a:noAutofit/>
          </a:bodyPr>
          <a:lstStyle/>
          <a:p>
            <a:pPr algn="just">
              <a:spcAft>
                <a:spcPts val="0"/>
              </a:spcAft>
            </a:pPr>
            <a:r>
              <a:rPr lang="it-IT" sz="2000" dirty="0" smtClean="0">
                <a:solidFill>
                  <a:srgbClr val="000000"/>
                </a:solidFill>
                <a:effectLst/>
                <a:latin typeface="Arial"/>
                <a:ea typeface="Times New Roman"/>
              </a:rPr>
              <a:t>  Gesù </a:t>
            </a:r>
            <a:r>
              <a:rPr lang="it-IT" sz="2000" dirty="0" smtClean="0">
                <a:solidFill>
                  <a:srgbClr val="000000"/>
                </a:solidFill>
                <a:effectLst/>
                <a:latin typeface="Arial"/>
                <a:ea typeface="Times New Roman"/>
              </a:rPr>
              <a:t>sfama tutti senza distinzione. Questa misericordia abbraccia sia i bisogni corporali sia quelli spirituali. </a:t>
            </a:r>
            <a:r>
              <a:rPr lang="it-IT" sz="2000" b="1" dirty="0" smtClean="0">
                <a:solidFill>
                  <a:srgbClr val="0000FF"/>
                </a:solidFill>
                <a:effectLst/>
                <a:latin typeface="Arial"/>
                <a:ea typeface="Times New Roman"/>
              </a:rPr>
              <a:t>Non una risposta univoca, ma tanti significati</a:t>
            </a:r>
            <a:r>
              <a:rPr lang="it-IT" sz="2000" dirty="0" smtClean="0">
                <a:solidFill>
                  <a:srgbClr val="000000"/>
                </a:solidFill>
                <a:effectLst/>
                <a:latin typeface="Arial"/>
                <a:ea typeface="Times New Roman"/>
              </a:rPr>
              <a:t> della stessa compassione. </a:t>
            </a:r>
            <a:endParaRPr lang="it-IT" sz="2000" dirty="0" smtClean="0">
              <a:solidFill>
                <a:srgbClr val="000000"/>
              </a:solidFill>
              <a:effectLst/>
              <a:latin typeface="Arial"/>
              <a:ea typeface="Times New Roman"/>
            </a:endParaRPr>
          </a:p>
          <a:p>
            <a:pPr algn="just">
              <a:spcAft>
                <a:spcPts val="0"/>
              </a:spcAft>
            </a:pPr>
            <a:r>
              <a:rPr lang="it-IT" sz="2000" dirty="0" smtClean="0">
                <a:solidFill>
                  <a:srgbClr val="000000"/>
                </a:solidFill>
                <a:effectLst/>
                <a:latin typeface="Arial"/>
                <a:ea typeface="Times New Roman"/>
              </a:rPr>
              <a:t>  E </a:t>
            </a:r>
            <a:r>
              <a:rPr lang="it-IT" sz="2000" dirty="0" smtClean="0">
                <a:solidFill>
                  <a:srgbClr val="000000"/>
                </a:solidFill>
                <a:effectLst/>
                <a:latin typeface="Arial"/>
                <a:ea typeface="Times New Roman"/>
              </a:rPr>
              <a:t>la “generosità irragionevole” di Gesù, indistinta, senza giudizi, senza quella razionalità che noi usiamo tutti i giorni per giustificare i non gesti di solidarietà. Dobbiamo </a:t>
            </a:r>
            <a:r>
              <a:rPr lang="it-IT" sz="2000" b="1" dirty="0" smtClean="0">
                <a:solidFill>
                  <a:srgbClr val="0000FF"/>
                </a:solidFill>
                <a:effectLst/>
                <a:latin typeface="Arial"/>
                <a:ea typeface="Times New Roman"/>
              </a:rPr>
              <a:t>cogliere il bisogno di Dio nelle persone</a:t>
            </a:r>
            <a:r>
              <a:rPr lang="it-IT" sz="2000" dirty="0" smtClean="0">
                <a:solidFill>
                  <a:srgbClr val="000000"/>
                </a:solidFill>
                <a:effectLst/>
                <a:latin typeface="Arial"/>
                <a:ea typeface="Times New Roman"/>
              </a:rPr>
              <a:t> che si trovano nelle situazioni più diverse anche in quelle che sembrano più estranee e lontane da una visione cristiana. I problemi e le necessità materiali si vedono ma la fame di ascolto non si vede</a:t>
            </a:r>
            <a:r>
              <a:rPr lang="it-IT" sz="2000" dirty="0" smtClean="0">
                <a:solidFill>
                  <a:srgbClr val="000000"/>
                </a:solidFill>
                <a:effectLst/>
                <a:latin typeface="Arial"/>
                <a:ea typeface="Times New Roman"/>
              </a:rPr>
              <a:t>:</a:t>
            </a:r>
          </a:p>
          <a:p>
            <a:pPr algn="just">
              <a:spcAft>
                <a:spcPts val="0"/>
              </a:spcAft>
            </a:pPr>
            <a:r>
              <a:rPr lang="it-IT" sz="2000" dirty="0">
                <a:solidFill>
                  <a:srgbClr val="000000"/>
                </a:solidFill>
                <a:latin typeface="Arial"/>
                <a:ea typeface="Times New Roman"/>
              </a:rPr>
              <a:t> </a:t>
            </a:r>
            <a:r>
              <a:rPr lang="it-IT" sz="2000" dirty="0" smtClean="0">
                <a:solidFill>
                  <a:srgbClr val="000000"/>
                </a:solidFill>
                <a:latin typeface="Arial"/>
                <a:ea typeface="Times New Roman"/>
              </a:rPr>
              <a:t> </a:t>
            </a:r>
            <a:r>
              <a:rPr lang="it-IT" sz="2000" dirty="0" smtClean="0">
                <a:solidFill>
                  <a:srgbClr val="000000"/>
                </a:solidFill>
                <a:effectLst/>
                <a:latin typeface="Arial"/>
                <a:ea typeface="Times New Roman"/>
              </a:rPr>
              <a:t> </a:t>
            </a:r>
            <a:r>
              <a:rPr lang="it-IT" sz="2000" u="sng" dirty="0">
                <a:solidFill>
                  <a:srgbClr val="000000"/>
                </a:solidFill>
                <a:latin typeface="Arial"/>
                <a:ea typeface="Times New Roman"/>
              </a:rPr>
              <a:t>S</a:t>
            </a:r>
            <a:r>
              <a:rPr lang="it-IT" sz="2000" u="sng" dirty="0" smtClean="0">
                <a:solidFill>
                  <a:srgbClr val="000000"/>
                </a:solidFill>
                <a:effectLst/>
                <a:latin typeface="Arial"/>
                <a:ea typeface="Times New Roman"/>
              </a:rPr>
              <a:t>pesso </a:t>
            </a:r>
            <a:r>
              <a:rPr lang="it-IT" sz="2000" u="sng" dirty="0" smtClean="0">
                <a:solidFill>
                  <a:srgbClr val="000000"/>
                </a:solidFill>
                <a:effectLst/>
                <a:latin typeface="Arial"/>
                <a:ea typeface="Times New Roman"/>
              </a:rPr>
              <a:t>le persone sono affamate di attenzioni, di parole, di accudimento, al di là delle necessità materiali</a:t>
            </a:r>
            <a:r>
              <a:rPr lang="it-IT" sz="2000" dirty="0" smtClean="0">
                <a:solidFill>
                  <a:srgbClr val="000000"/>
                </a:solidFill>
                <a:effectLst/>
                <a:latin typeface="Arial"/>
                <a:ea typeface="Times New Roman"/>
              </a:rPr>
              <a:t>; tante volte si compiono opere buone in fretta, quasi fosse </a:t>
            </a:r>
            <a:r>
              <a:rPr lang="it-IT" sz="2000" b="1" dirty="0" smtClean="0">
                <a:solidFill>
                  <a:srgbClr val="0000FF"/>
                </a:solidFill>
                <a:effectLst/>
                <a:latin typeface="Arial"/>
                <a:ea typeface="Times New Roman"/>
              </a:rPr>
              <a:t>più importante il fare che non la persona</a:t>
            </a:r>
            <a:r>
              <a:rPr lang="it-IT" sz="2000" dirty="0" smtClean="0">
                <a:solidFill>
                  <a:srgbClr val="000000"/>
                </a:solidFill>
                <a:effectLst/>
                <a:latin typeface="Arial"/>
                <a:ea typeface="Times New Roman"/>
              </a:rPr>
              <a:t> a cui le opere vengono rivolte, mentre invece uno sguardo affettuoso e qualche parola sfamano quanto il pane; donare tempo e cuore, </a:t>
            </a:r>
            <a:r>
              <a:rPr lang="it-IT" sz="2000" b="1" dirty="0" smtClean="0">
                <a:solidFill>
                  <a:srgbClr val="0000FF"/>
                </a:solidFill>
                <a:effectLst/>
                <a:latin typeface="Arial"/>
                <a:ea typeface="Times New Roman"/>
              </a:rPr>
              <a:t>saper entrare nella vita degli altri</a:t>
            </a:r>
            <a:r>
              <a:rPr lang="it-IT" sz="2000" dirty="0" smtClean="0">
                <a:solidFill>
                  <a:srgbClr val="000000"/>
                </a:solidFill>
                <a:effectLst/>
                <a:latin typeface="Arial"/>
                <a:ea typeface="Times New Roman"/>
              </a:rPr>
              <a:t> senza invadere, saper ascoltare è quanto ci è richiesto. </a:t>
            </a:r>
            <a:endParaRPr lang="it-IT" sz="2000" dirty="0" smtClean="0">
              <a:solidFill>
                <a:srgbClr val="000000"/>
              </a:solidFill>
              <a:effectLst/>
              <a:latin typeface="Arial"/>
              <a:ea typeface="Times New Roman"/>
            </a:endParaRPr>
          </a:p>
          <a:p>
            <a:pPr algn="just">
              <a:spcAft>
                <a:spcPts val="0"/>
              </a:spcAft>
            </a:pPr>
            <a:r>
              <a:rPr lang="it-IT" sz="2000" dirty="0" smtClean="0">
                <a:solidFill>
                  <a:srgbClr val="000000"/>
                </a:solidFill>
                <a:effectLst/>
                <a:latin typeface="Arial"/>
                <a:ea typeface="Times New Roman"/>
              </a:rPr>
              <a:t>  Dobbiamo </a:t>
            </a:r>
            <a:r>
              <a:rPr lang="it-IT" sz="2000" dirty="0" smtClean="0">
                <a:solidFill>
                  <a:srgbClr val="000000"/>
                </a:solidFill>
                <a:effectLst/>
                <a:latin typeface="Arial"/>
                <a:ea typeface="Times New Roman"/>
              </a:rPr>
              <a:t>ripensare molto al </a:t>
            </a:r>
            <a:r>
              <a:rPr lang="it-IT" sz="2000" b="1" dirty="0" smtClean="0">
                <a:solidFill>
                  <a:srgbClr val="0000FF"/>
                </a:solidFill>
                <a:effectLst/>
                <a:latin typeface="Arial"/>
                <a:ea typeface="Times New Roman"/>
              </a:rPr>
              <a:t>linguaggio</a:t>
            </a:r>
            <a:r>
              <a:rPr lang="it-IT" sz="2000" dirty="0" smtClean="0">
                <a:solidFill>
                  <a:srgbClr val="000000"/>
                </a:solidFill>
                <a:effectLst/>
                <a:latin typeface="Arial"/>
                <a:ea typeface="Times New Roman"/>
              </a:rPr>
              <a:t> per aprirci davvero all’altro, per dare a lui la possibilità di aprirsi, per ridare dignità ad ogni persona. La simpatia e l’accoglienza mettono l’altro in condizione di aprirsi, di non sentirsi giudicato. </a:t>
            </a:r>
            <a:endParaRPr lang="it-IT" sz="2000" dirty="0" smtClean="0">
              <a:effectLst/>
              <a:latin typeface="Arial"/>
              <a:ea typeface="Calibri"/>
            </a:endParaRPr>
          </a:p>
          <a:p>
            <a:endParaRPr lang="it-IT" dirty="0"/>
          </a:p>
        </p:txBody>
      </p:sp>
    </p:spTree>
    <p:extLst>
      <p:ext uri="{BB962C8B-B14F-4D97-AF65-F5344CB8AC3E}">
        <p14:creationId xmlns:p14="http://schemas.microsoft.com/office/powerpoint/2010/main" val="331733200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264696"/>
          </a:xfrm>
        </p:spPr>
        <p:txBody>
          <a:bodyPr>
            <a:noAutofit/>
          </a:bodyPr>
          <a:lstStyle/>
          <a:p>
            <a:pPr algn="just">
              <a:spcAft>
                <a:spcPts val="0"/>
              </a:spcAft>
            </a:pPr>
            <a:r>
              <a:rPr lang="it-IT" sz="2200" dirty="0" smtClean="0">
                <a:solidFill>
                  <a:srgbClr val="000000"/>
                </a:solidFill>
                <a:effectLst/>
                <a:latin typeface="Arial"/>
                <a:ea typeface="Times New Roman"/>
              </a:rPr>
              <a:t>  È evidente la necessità di un </a:t>
            </a:r>
            <a:r>
              <a:rPr lang="it-IT" sz="2200" b="1" dirty="0" smtClean="0">
                <a:solidFill>
                  <a:srgbClr val="0000FF"/>
                </a:solidFill>
                <a:effectLst/>
                <a:latin typeface="Arial"/>
                <a:ea typeface="Times New Roman"/>
              </a:rPr>
              <a:t>esercizio più profondo di accoglienza</a:t>
            </a:r>
            <a:r>
              <a:rPr lang="it-IT" sz="2200" dirty="0" smtClean="0">
                <a:solidFill>
                  <a:srgbClr val="000000"/>
                </a:solidFill>
                <a:effectLst/>
                <a:latin typeface="Arial"/>
                <a:ea typeface="Times New Roman"/>
              </a:rPr>
              <a:t>, ancor prima che nei gesti </a:t>
            </a:r>
            <a:r>
              <a:rPr lang="it-IT" sz="2200" b="1" dirty="0" smtClean="0">
                <a:solidFill>
                  <a:srgbClr val="0000FF"/>
                </a:solidFill>
                <a:effectLst/>
                <a:latin typeface="Arial"/>
                <a:ea typeface="Times New Roman"/>
              </a:rPr>
              <a:t>nei giudizi</a:t>
            </a:r>
            <a:r>
              <a:rPr lang="it-IT" sz="2200" dirty="0" smtClean="0">
                <a:solidFill>
                  <a:srgbClr val="000000"/>
                </a:solidFill>
                <a:effectLst/>
                <a:latin typeface="Arial"/>
                <a:ea typeface="Times New Roman"/>
              </a:rPr>
              <a:t>, per venire incontro ad una fragilità diffusa: </a:t>
            </a:r>
            <a:r>
              <a:rPr lang="it-IT" sz="2200" b="1" dirty="0" smtClean="0">
                <a:solidFill>
                  <a:srgbClr val="FF0000"/>
                </a:solidFill>
                <a:effectLst/>
                <a:latin typeface="Arial"/>
                <a:ea typeface="Times New Roman"/>
              </a:rPr>
              <a:t>l’individualismo</a:t>
            </a:r>
            <a:r>
              <a:rPr lang="it-IT" sz="2200" b="1" dirty="0" smtClean="0">
                <a:solidFill>
                  <a:srgbClr val="0000FF"/>
                </a:solidFill>
                <a:effectLst/>
                <a:latin typeface="Arial"/>
                <a:ea typeface="Times New Roman"/>
              </a:rPr>
              <a:t>.</a:t>
            </a:r>
            <a:r>
              <a:rPr lang="it-IT" sz="2200" dirty="0" smtClean="0">
                <a:solidFill>
                  <a:srgbClr val="000000"/>
                </a:solidFill>
                <a:effectLst/>
                <a:latin typeface="Arial"/>
                <a:ea typeface="Times New Roman"/>
              </a:rPr>
              <a:t> Se ciascuno riuscisse a partire dal proprio piccolo si potrebbe fare tanto. </a:t>
            </a:r>
            <a:endParaRPr lang="it-IT" sz="2200" dirty="0" smtClean="0">
              <a:solidFill>
                <a:srgbClr val="000000"/>
              </a:solidFill>
              <a:effectLst/>
              <a:latin typeface="Arial"/>
              <a:ea typeface="Times New Roman"/>
            </a:endParaRPr>
          </a:p>
          <a:p>
            <a:pPr algn="just">
              <a:spcAft>
                <a:spcPts val="0"/>
              </a:spcAft>
            </a:pPr>
            <a:r>
              <a:rPr lang="it-IT" sz="2200" dirty="0">
                <a:solidFill>
                  <a:srgbClr val="000000"/>
                </a:solidFill>
                <a:latin typeface="Arial"/>
                <a:ea typeface="Times New Roman"/>
              </a:rPr>
              <a:t> </a:t>
            </a:r>
            <a:r>
              <a:rPr lang="it-IT" sz="2200" dirty="0" smtClean="0">
                <a:solidFill>
                  <a:srgbClr val="000000"/>
                </a:solidFill>
                <a:latin typeface="Arial"/>
                <a:ea typeface="Times New Roman"/>
              </a:rPr>
              <a:t> </a:t>
            </a:r>
            <a:r>
              <a:rPr lang="it-IT" sz="2200" dirty="0" smtClean="0">
                <a:solidFill>
                  <a:srgbClr val="000000"/>
                </a:solidFill>
                <a:effectLst/>
                <a:latin typeface="Arial"/>
                <a:ea typeface="Times New Roman"/>
              </a:rPr>
              <a:t>Non </a:t>
            </a:r>
            <a:r>
              <a:rPr lang="it-IT" sz="2200" dirty="0" smtClean="0">
                <a:solidFill>
                  <a:srgbClr val="000000"/>
                </a:solidFill>
                <a:effectLst/>
                <a:latin typeface="Arial"/>
                <a:ea typeface="Times New Roman"/>
              </a:rPr>
              <a:t>dobbiamo sentirci inadeguati, ma confidare sempre e solo nel Signore che ci chiama a mettere a sua disposizione i talenti e i doni che ci ha dato per aiutare gli altri, tutti. Bisogna essere positivi e lottare contro il pessimismo.</a:t>
            </a:r>
            <a:endParaRPr lang="it-IT" sz="2200" dirty="0" smtClean="0">
              <a:effectLst/>
              <a:latin typeface="Arial"/>
              <a:ea typeface="Calibri"/>
            </a:endParaRPr>
          </a:p>
          <a:p>
            <a:pPr algn="just">
              <a:spcAft>
                <a:spcPts val="0"/>
              </a:spcAft>
            </a:pPr>
            <a:r>
              <a:rPr lang="it-IT" sz="2200" dirty="0" smtClean="0">
                <a:solidFill>
                  <a:srgbClr val="000000"/>
                </a:solidFill>
                <a:effectLst/>
                <a:latin typeface="Arial"/>
                <a:ea typeface="Times New Roman"/>
              </a:rPr>
              <a:t> </a:t>
            </a:r>
            <a:r>
              <a:rPr lang="it-IT" sz="2200" b="1" dirty="0" smtClean="0">
                <a:solidFill>
                  <a:srgbClr val="0000FF"/>
                </a:solidFill>
                <a:effectLst/>
                <a:latin typeface="Arial"/>
                <a:ea typeface="Times New Roman"/>
              </a:rPr>
              <a:t>Gesù dona a tutti e senza dare giudizi</a:t>
            </a:r>
            <a:r>
              <a:rPr lang="it-IT" sz="2200" dirty="0" smtClean="0">
                <a:solidFill>
                  <a:srgbClr val="000000"/>
                </a:solidFill>
                <a:effectLst/>
                <a:latin typeface="Arial"/>
                <a:ea typeface="Times New Roman"/>
              </a:rPr>
              <a:t>. Le folle uscirono dalle loro case per andargli incontro. Noi dobbiamo uscire dai luoghi in cui ogni giorno ci stiamo via via più rinchiudendo per andare verso le folle e farle incontrare con Gesù</a:t>
            </a:r>
            <a:r>
              <a:rPr lang="it-IT" sz="2200" dirty="0" smtClean="0">
                <a:solidFill>
                  <a:srgbClr val="000000"/>
                </a:solidFill>
                <a:effectLst/>
                <a:latin typeface="Arial"/>
                <a:ea typeface="Times New Roman"/>
              </a:rPr>
              <a:t>.</a:t>
            </a:r>
          </a:p>
          <a:p>
            <a:pPr algn="just">
              <a:spcAft>
                <a:spcPts val="0"/>
              </a:spcAft>
            </a:pPr>
            <a:r>
              <a:rPr lang="it-IT" sz="2200" b="1" dirty="0">
                <a:solidFill>
                  <a:srgbClr val="000000"/>
                </a:solidFill>
                <a:latin typeface="Arial"/>
                <a:ea typeface="Times New Roman"/>
              </a:rPr>
              <a:t> </a:t>
            </a:r>
            <a:r>
              <a:rPr lang="it-IT" sz="2200" b="1" dirty="0" smtClean="0">
                <a:solidFill>
                  <a:srgbClr val="000000"/>
                </a:solidFill>
                <a:latin typeface="Arial"/>
                <a:ea typeface="Times New Roman"/>
              </a:rPr>
              <a:t> </a:t>
            </a:r>
            <a:r>
              <a:rPr lang="it-IT" sz="2200" b="1" dirty="0" smtClean="0">
                <a:solidFill>
                  <a:srgbClr val="0000FF"/>
                </a:solidFill>
                <a:effectLst/>
                <a:latin typeface="Arial"/>
                <a:ea typeface="Times New Roman"/>
              </a:rPr>
              <a:t>Il </a:t>
            </a:r>
            <a:r>
              <a:rPr lang="it-IT" sz="2200" b="1" dirty="0" smtClean="0">
                <a:solidFill>
                  <a:srgbClr val="0000FF"/>
                </a:solidFill>
                <a:effectLst/>
                <a:latin typeface="Arial"/>
                <a:ea typeface="Times New Roman"/>
              </a:rPr>
              <a:t>Vangelo non è chiuso in un libro e neppure nelle chiese</a:t>
            </a:r>
            <a:r>
              <a:rPr lang="it-IT" sz="2200" dirty="0" smtClean="0">
                <a:solidFill>
                  <a:srgbClr val="000000"/>
                </a:solidFill>
                <a:effectLst/>
                <a:latin typeface="Arial"/>
                <a:ea typeface="Times New Roman"/>
              </a:rPr>
              <a:t>.</a:t>
            </a:r>
          </a:p>
          <a:p>
            <a:pPr algn="just">
              <a:spcAft>
                <a:spcPts val="0"/>
              </a:spcAft>
            </a:pPr>
            <a:r>
              <a:rPr lang="it-IT" sz="2200" dirty="0" smtClean="0">
                <a:solidFill>
                  <a:srgbClr val="000000"/>
                </a:solidFill>
                <a:effectLst/>
                <a:latin typeface="Arial"/>
                <a:ea typeface="Times New Roman"/>
              </a:rPr>
              <a:t>  Il </a:t>
            </a:r>
            <a:r>
              <a:rPr lang="it-IT" sz="2200" dirty="0" smtClean="0">
                <a:solidFill>
                  <a:srgbClr val="000000"/>
                </a:solidFill>
                <a:effectLst/>
                <a:latin typeface="Arial"/>
                <a:ea typeface="Times New Roman"/>
              </a:rPr>
              <a:t>Vangelo abita nel cuore di una Chiesa che è madre e che sa spezzare questo pane per distribuirlo ai figli nella misura in cui possono nutrirsene. </a:t>
            </a:r>
            <a:endParaRPr lang="it-IT" sz="2200" dirty="0" smtClean="0">
              <a:effectLst/>
              <a:latin typeface="Arial"/>
              <a:ea typeface="Calibri"/>
            </a:endParaRPr>
          </a:p>
          <a:p>
            <a:endParaRPr lang="it-IT" sz="2200" dirty="0"/>
          </a:p>
        </p:txBody>
      </p:sp>
    </p:spTree>
    <p:extLst>
      <p:ext uri="{BB962C8B-B14F-4D97-AF65-F5344CB8AC3E}">
        <p14:creationId xmlns:p14="http://schemas.microsoft.com/office/powerpoint/2010/main" val="33173320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rmAutofit/>
          </a:bodyPr>
          <a:lstStyle/>
          <a:p>
            <a:pPr marR="74930"/>
            <a:r>
              <a:rPr lang="it-IT" sz="2800" b="1" dirty="0" smtClean="0">
                <a:solidFill>
                  <a:srgbClr val="000000"/>
                </a:solidFill>
                <a:effectLst/>
                <a:latin typeface="Arial"/>
                <a:ea typeface="Times New Roman"/>
              </a:rPr>
              <a:t>PRIMA PARTE</a:t>
            </a:r>
            <a:r>
              <a:rPr lang="it-IT" dirty="0" smtClean="0">
                <a:solidFill>
                  <a:srgbClr val="000000"/>
                </a:solidFill>
                <a:effectLst/>
                <a:latin typeface="Arial"/>
                <a:ea typeface="Times New Roman"/>
              </a:rPr>
              <a:t>   </a:t>
            </a:r>
            <a:br>
              <a:rPr lang="it-IT" dirty="0" smtClean="0">
                <a:solidFill>
                  <a:srgbClr val="000000"/>
                </a:solidFill>
                <a:effectLst/>
                <a:latin typeface="Arial"/>
                <a:ea typeface="Times New Roman"/>
              </a:rPr>
            </a:br>
            <a:r>
              <a:rPr lang="it-IT" sz="2400" i="1" dirty="0" smtClean="0">
                <a:solidFill>
                  <a:srgbClr val="000000"/>
                </a:solidFill>
                <a:effectLst/>
                <a:latin typeface="Arial"/>
                <a:ea typeface="Times New Roman"/>
              </a:rPr>
              <a:t>Rilettura del cammino intrapreso: </a:t>
            </a:r>
          </a:p>
          <a:p>
            <a:pPr marR="74930"/>
            <a:r>
              <a:rPr lang="it-IT" sz="2400" i="1" dirty="0" smtClean="0">
                <a:solidFill>
                  <a:srgbClr val="000000"/>
                </a:solidFill>
                <a:effectLst/>
                <a:latin typeface="Arial"/>
                <a:ea typeface="Times New Roman"/>
              </a:rPr>
              <a:t>cos’è emerso e cosa far crescere</a:t>
            </a:r>
            <a:endParaRPr lang="it-IT" sz="2400" dirty="0" smtClean="0">
              <a:effectLst/>
              <a:latin typeface="Arial"/>
              <a:ea typeface="Calibri"/>
            </a:endParaRPr>
          </a:p>
          <a:p>
            <a:pPr marR="74930" algn="l">
              <a:lnSpc>
                <a:spcPct val="150000"/>
              </a:lnSpc>
              <a:spcAft>
                <a:spcPts val="0"/>
              </a:spcAft>
            </a:pPr>
            <a:r>
              <a:rPr lang="it-IT" dirty="0" smtClean="0">
                <a:solidFill>
                  <a:srgbClr val="000000"/>
                </a:solidFill>
                <a:effectLst/>
                <a:latin typeface="Arial"/>
                <a:ea typeface="Times New Roman"/>
              </a:rPr>
              <a:t>		</a:t>
            </a:r>
            <a:endParaRPr lang="it-IT" dirty="0" smtClean="0">
              <a:effectLst/>
              <a:latin typeface="Arial"/>
              <a:ea typeface="Calibri"/>
            </a:endParaRPr>
          </a:p>
          <a:p>
            <a:pPr marL="810260" marR="74930" indent="-810260" algn="l">
              <a:lnSpc>
                <a:spcPct val="110000"/>
              </a:lnSpc>
              <a:spcAft>
                <a:spcPts val="0"/>
              </a:spcAft>
              <a:buAutoNum type="arabicPeriod"/>
              <a:tabLst>
                <a:tab pos="900430" algn="l"/>
              </a:tabLst>
            </a:pPr>
            <a:r>
              <a:rPr lang="it-IT" sz="2400" dirty="0">
                <a:solidFill>
                  <a:srgbClr val="000000"/>
                </a:solidFill>
                <a:latin typeface="Arial"/>
                <a:ea typeface="Times New Roman"/>
              </a:rPr>
              <a:t>Un cammino sinodale dentro la città degli uomini </a:t>
            </a:r>
          </a:p>
          <a:p>
            <a:pPr marL="810260" marR="74930" indent="-810260" algn="l">
              <a:lnSpc>
                <a:spcPct val="110000"/>
              </a:lnSpc>
              <a:spcAft>
                <a:spcPts val="0"/>
              </a:spcAft>
              <a:buAutoNum type="arabicPeriod"/>
              <a:tabLst>
                <a:tab pos="900430" algn="l"/>
              </a:tabLst>
            </a:pPr>
            <a:r>
              <a:rPr lang="it-IT" sz="2400" dirty="0" smtClean="0">
                <a:solidFill>
                  <a:srgbClr val="000000"/>
                </a:solidFill>
                <a:effectLst/>
                <a:latin typeface="Arial"/>
                <a:ea typeface="Times New Roman"/>
              </a:rPr>
              <a:t>La Chiesa è comunione 	 </a:t>
            </a:r>
          </a:p>
          <a:p>
            <a:pPr marL="810260" marR="74930" indent="-810260" algn="l">
              <a:lnSpc>
                <a:spcPct val="110000"/>
              </a:lnSpc>
              <a:spcAft>
                <a:spcPts val="0"/>
              </a:spcAft>
              <a:buAutoNum type="arabicPeriod"/>
              <a:tabLst>
                <a:tab pos="900430" algn="l"/>
              </a:tabLst>
            </a:pPr>
            <a:r>
              <a:rPr lang="it-IT" sz="2400" dirty="0" smtClean="0">
                <a:solidFill>
                  <a:srgbClr val="000000"/>
                </a:solidFill>
                <a:effectLst/>
                <a:latin typeface="Arial"/>
                <a:ea typeface="Times New Roman"/>
              </a:rPr>
              <a:t>L’Eucarestia fa la Chiesa 	</a:t>
            </a:r>
          </a:p>
          <a:p>
            <a:pPr marL="810260" marR="74930" indent="-810260" algn="l">
              <a:lnSpc>
                <a:spcPct val="110000"/>
              </a:lnSpc>
              <a:spcAft>
                <a:spcPts val="0"/>
              </a:spcAft>
              <a:buAutoNum type="arabicPeriod"/>
              <a:tabLst>
                <a:tab pos="900430" algn="l"/>
              </a:tabLst>
            </a:pPr>
            <a:r>
              <a:rPr lang="it-IT" sz="2400" dirty="0" smtClean="0">
                <a:solidFill>
                  <a:srgbClr val="000000"/>
                </a:solidFill>
                <a:effectLst/>
                <a:latin typeface="Arial"/>
                <a:ea typeface="Times New Roman"/>
              </a:rPr>
              <a:t>La Chiesa è missionaria 	</a:t>
            </a:r>
          </a:p>
          <a:p>
            <a:pPr marL="810260" marR="74930" indent="-810260" algn="l">
              <a:lnSpc>
                <a:spcPct val="110000"/>
              </a:lnSpc>
              <a:spcAft>
                <a:spcPts val="0"/>
              </a:spcAft>
              <a:buAutoNum type="arabicPeriod"/>
              <a:tabLst>
                <a:tab pos="900430" algn="l"/>
              </a:tabLst>
            </a:pPr>
            <a:r>
              <a:rPr lang="it-IT" sz="2400" dirty="0" smtClean="0">
                <a:solidFill>
                  <a:srgbClr val="000000"/>
                </a:solidFill>
                <a:effectLst/>
                <a:latin typeface="Arial"/>
                <a:ea typeface="Times New Roman"/>
              </a:rPr>
              <a:t>La Chiesa e la città 	</a:t>
            </a:r>
          </a:p>
          <a:p>
            <a:pPr marL="810260" marR="74930" indent="-810260" algn="l">
              <a:lnSpc>
                <a:spcPct val="110000"/>
              </a:lnSpc>
              <a:spcAft>
                <a:spcPts val="0"/>
              </a:spcAft>
              <a:buAutoNum type="arabicPeriod"/>
              <a:tabLst>
                <a:tab pos="900430" algn="l"/>
              </a:tabLst>
            </a:pPr>
            <a:r>
              <a:rPr lang="it-IT" sz="2400" b="1" dirty="0">
                <a:solidFill>
                  <a:srgbClr val="FF0000"/>
                </a:solidFill>
                <a:latin typeface="Arial"/>
                <a:ea typeface="Times New Roman"/>
              </a:rPr>
              <a:t>Le attese della città degli uomini </a:t>
            </a:r>
          </a:p>
        </p:txBody>
      </p:sp>
    </p:spTree>
    <p:extLst>
      <p:ext uri="{BB962C8B-B14F-4D97-AF65-F5344CB8AC3E}">
        <p14:creationId xmlns:p14="http://schemas.microsoft.com/office/powerpoint/2010/main" val="33058730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rmAutofit/>
          </a:bodyPr>
          <a:lstStyle/>
          <a:p>
            <a:pPr marR="74930"/>
            <a:r>
              <a:rPr lang="it-IT" sz="2800" b="1" dirty="0" smtClean="0">
                <a:solidFill>
                  <a:srgbClr val="000000"/>
                </a:solidFill>
                <a:effectLst/>
                <a:latin typeface="Arial"/>
                <a:ea typeface="Times New Roman"/>
              </a:rPr>
              <a:t>PRIMA PARTE</a:t>
            </a:r>
            <a:r>
              <a:rPr lang="it-IT" dirty="0" smtClean="0">
                <a:solidFill>
                  <a:srgbClr val="000000"/>
                </a:solidFill>
                <a:effectLst/>
                <a:latin typeface="Arial"/>
                <a:ea typeface="Times New Roman"/>
              </a:rPr>
              <a:t>   </a:t>
            </a:r>
            <a:br>
              <a:rPr lang="it-IT" dirty="0" smtClean="0">
                <a:solidFill>
                  <a:srgbClr val="000000"/>
                </a:solidFill>
                <a:effectLst/>
                <a:latin typeface="Arial"/>
                <a:ea typeface="Times New Roman"/>
              </a:rPr>
            </a:br>
            <a:r>
              <a:rPr lang="it-IT" sz="2400" i="1" dirty="0" smtClean="0">
                <a:solidFill>
                  <a:srgbClr val="000000"/>
                </a:solidFill>
                <a:effectLst/>
                <a:latin typeface="Arial"/>
                <a:ea typeface="Times New Roman"/>
              </a:rPr>
              <a:t>Rilettura del cammino intrapreso: </a:t>
            </a:r>
          </a:p>
          <a:p>
            <a:pPr marR="74930"/>
            <a:r>
              <a:rPr lang="it-IT" sz="2400" i="1" dirty="0" smtClean="0">
                <a:solidFill>
                  <a:srgbClr val="000000"/>
                </a:solidFill>
                <a:effectLst/>
                <a:latin typeface="Arial"/>
                <a:ea typeface="Times New Roman"/>
              </a:rPr>
              <a:t>cos’è emerso e cosa far crescere</a:t>
            </a:r>
            <a:endParaRPr lang="it-IT" sz="2400" dirty="0" smtClean="0">
              <a:effectLst/>
              <a:latin typeface="Arial"/>
              <a:ea typeface="Calibri"/>
            </a:endParaRPr>
          </a:p>
          <a:p>
            <a:pPr marR="74930" algn="l">
              <a:lnSpc>
                <a:spcPct val="150000"/>
              </a:lnSpc>
              <a:spcAft>
                <a:spcPts val="0"/>
              </a:spcAft>
            </a:pPr>
            <a:r>
              <a:rPr lang="it-IT" dirty="0" smtClean="0">
                <a:solidFill>
                  <a:srgbClr val="000000"/>
                </a:solidFill>
                <a:effectLst/>
                <a:latin typeface="Arial"/>
                <a:ea typeface="Times New Roman"/>
              </a:rPr>
              <a:t>		</a:t>
            </a:r>
            <a:endParaRPr lang="it-IT" dirty="0" smtClean="0">
              <a:effectLst/>
              <a:latin typeface="Arial"/>
              <a:ea typeface="Calibri"/>
            </a:endParaRPr>
          </a:p>
          <a:p>
            <a:pPr marL="810260" marR="74930" indent="-810260" algn="l">
              <a:lnSpc>
                <a:spcPct val="110000"/>
              </a:lnSpc>
              <a:spcAft>
                <a:spcPts val="0"/>
              </a:spcAft>
              <a:buAutoNum type="arabicPeriod"/>
              <a:tabLst>
                <a:tab pos="900430" algn="l"/>
              </a:tabLst>
            </a:pPr>
            <a:r>
              <a:rPr lang="it-IT" sz="2400" b="1" dirty="0" smtClean="0">
                <a:solidFill>
                  <a:srgbClr val="FF0000"/>
                </a:solidFill>
                <a:effectLst/>
                <a:latin typeface="Arial"/>
                <a:ea typeface="Times New Roman"/>
              </a:rPr>
              <a:t>Un cammino sinodale dentro la città degli uomini </a:t>
            </a:r>
            <a:endParaRPr lang="it-IT" sz="2400" dirty="0">
              <a:latin typeface="Arial"/>
              <a:ea typeface="Times New Roman"/>
            </a:endParaRPr>
          </a:p>
          <a:p>
            <a:pPr marL="810260" marR="74930" indent="-810260" algn="l">
              <a:lnSpc>
                <a:spcPct val="110000"/>
              </a:lnSpc>
              <a:spcAft>
                <a:spcPts val="0"/>
              </a:spcAft>
              <a:buAutoNum type="arabicPeriod"/>
              <a:tabLst>
                <a:tab pos="900430" algn="l"/>
              </a:tabLst>
            </a:pPr>
            <a:r>
              <a:rPr lang="it-IT" sz="2400" dirty="0" smtClean="0">
                <a:solidFill>
                  <a:srgbClr val="000000"/>
                </a:solidFill>
                <a:effectLst/>
                <a:latin typeface="Arial"/>
                <a:ea typeface="Times New Roman"/>
              </a:rPr>
              <a:t>La Chiesa è comunione 	 </a:t>
            </a:r>
          </a:p>
          <a:p>
            <a:pPr marL="810260" marR="74930" indent="-810260" algn="l">
              <a:lnSpc>
                <a:spcPct val="110000"/>
              </a:lnSpc>
              <a:spcAft>
                <a:spcPts val="0"/>
              </a:spcAft>
              <a:buAutoNum type="arabicPeriod"/>
              <a:tabLst>
                <a:tab pos="900430" algn="l"/>
              </a:tabLst>
            </a:pPr>
            <a:r>
              <a:rPr lang="it-IT" sz="2400" dirty="0" smtClean="0">
                <a:solidFill>
                  <a:srgbClr val="000000"/>
                </a:solidFill>
                <a:effectLst/>
                <a:latin typeface="Arial"/>
                <a:ea typeface="Times New Roman"/>
              </a:rPr>
              <a:t>L’Eucarestia fa la Chiesa 	</a:t>
            </a:r>
          </a:p>
          <a:p>
            <a:pPr marL="810260" marR="74930" indent="-810260" algn="l">
              <a:lnSpc>
                <a:spcPct val="110000"/>
              </a:lnSpc>
              <a:spcAft>
                <a:spcPts val="0"/>
              </a:spcAft>
              <a:buAutoNum type="arabicPeriod"/>
              <a:tabLst>
                <a:tab pos="900430" algn="l"/>
              </a:tabLst>
            </a:pPr>
            <a:r>
              <a:rPr lang="it-IT" sz="2400" dirty="0" smtClean="0">
                <a:solidFill>
                  <a:srgbClr val="000000"/>
                </a:solidFill>
                <a:effectLst/>
                <a:latin typeface="Arial"/>
                <a:ea typeface="Times New Roman"/>
              </a:rPr>
              <a:t>La Chiesa è missionaria 	</a:t>
            </a:r>
          </a:p>
          <a:p>
            <a:pPr marL="810260" marR="74930" indent="-810260" algn="l">
              <a:lnSpc>
                <a:spcPct val="110000"/>
              </a:lnSpc>
              <a:spcAft>
                <a:spcPts val="0"/>
              </a:spcAft>
              <a:buAutoNum type="arabicPeriod"/>
              <a:tabLst>
                <a:tab pos="900430" algn="l"/>
              </a:tabLst>
            </a:pPr>
            <a:r>
              <a:rPr lang="it-IT" sz="2400" dirty="0" smtClean="0">
                <a:solidFill>
                  <a:srgbClr val="000000"/>
                </a:solidFill>
                <a:effectLst/>
                <a:latin typeface="Arial"/>
                <a:ea typeface="Times New Roman"/>
              </a:rPr>
              <a:t>La Chiesa e la città 	</a:t>
            </a:r>
          </a:p>
          <a:p>
            <a:pPr marL="810260" marR="74930" indent="-810260" algn="l">
              <a:lnSpc>
                <a:spcPct val="110000"/>
              </a:lnSpc>
              <a:spcAft>
                <a:spcPts val="0"/>
              </a:spcAft>
              <a:buAutoNum type="arabicPeriod"/>
              <a:tabLst>
                <a:tab pos="900430" algn="l"/>
              </a:tabLst>
            </a:pPr>
            <a:r>
              <a:rPr lang="it-IT" sz="2400" dirty="0" smtClean="0">
                <a:solidFill>
                  <a:srgbClr val="000000"/>
                </a:solidFill>
                <a:effectLst/>
                <a:latin typeface="Arial"/>
                <a:ea typeface="Times New Roman"/>
              </a:rPr>
              <a:t>Le attese della città degli uomini </a:t>
            </a:r>
            <a:endParaRPr lang="it-IT" sz="2400" dirty="0"/>
          </a:p>
        </p:txBody>
      </p:sp>
    </p:spTree>
    <p:extLst>
      <p:ext uri="{BB962C8B-B14F-4D97-AF65-F5344CB8AC3E}">
        <p14:creationId xmlns:p14="http://schemas.microsoft.com/office/powerpoint/2010/main" val="374542054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Autofit/>
          </a:bodyPr>
          <a:lstStyle/>
          <a:p>
            <a:pPr algn="just">
              <a:spcAft>
                <a:spcPts val="0"/>
              </a:spcAft>
            </a:pPr>
            <a:r>
              <a:rPr lang="it-IT" sz="2200" dirty="0" smtClean="0">
                <a:solidFill>
                  <a:srgbClr val="000000"/>
                </a:solidFill>
                <a:effectLst/>
                <a:latin typeface="Arial"/>
                <a:ea typeface="Times New Roman"/>
              </a:rPr>
              <a:t> </a:t>
            </a:r>
          </a:p>
          <a:p>
            <a:pPr algn="just">
              <a:spcAft>
                <a:spcPts val="0"/>
              </a:spcAft>
            </a:pPr>
            <a:r>
              <a:rPr lang="it-IT" sz="2200" dirty="0" smtClean="0">
                <a:solidFill>
                  <a:srgbClr val="000000"/>
                </a:solidFill>
                <a:effectLst/>
                <a:latin typeface="Arial"/>
                <a:ea typeface="Times New Roman"/>
              </a:rPr>
              <a:t> È il cambio di prospettiva al quale ci chiama Papa Francesco coinvolgendoci a guardare oggi </a:t>
            </a:r>
            <a:r>
              <a:rPr lang="it-IT" sz="2200" b="1" dirty="0">
                <a:solidFill>
                  <a:srgbClr val="0000FF"/>
                </a:solidFill>
                <a:latin typeface="Arial"/>
                <a:ea typeface="Times New Roman"/>
              </a:rPr>
              <a:t>la folla </a:t>
            </a:r>
            <a:r>
              <a:rPr lang="it-IT" sz="2200" dirty="0" smtClean="0">
                <a:solidFill>
                  <a:srgbClr val="000000"/>
                </a:solidFill>
                <a:effectLst/>
                <a:latin typeface="Arial"/>
                <a:ea typeface="Times New Roman"/>
              </a:rPr>
              <a:t>alla quale da sempre Gesù vuole offrire il pane. </a:t>
            </a:r>
            <a:endParaRPr lang="it-IT" sz="2200" dirty="0" smtClean="0">
              <a:solidFill>
                <a:srgbClr val="000000"/>
              </a:solidFill>
              <a:effectLst/>
              <a:latin typeface="Arial"/>
              <a:ea typeface="Times New Roman"/>
            </a:endParaRPr>
          </a:p>
          <a:p>
            <a:pPr algn="just">
              <a:spcAft>
                <a:spcPts val="0"/>
              </a:spcAft>
            </a:pPr>
            <a:endParaRPr lang="it-IT" sz="2200" dirty="0" smtClean="0">
              <a:solidFill>
                <a:srgbClr val="000000"/>
              </a:solidFill>
              <a:effectLst/>
              <a:latin typeface="Arial"/>
              <a:ea typeface="Times New Roman"/>
            </a:endParaRPr>
          </a:p>
          <a:p>
            <a:pPr algn="just">
              <a:spcAft>
                <a:spcPts val="0"/>
              </a:spcAft>
            </a:pPr>
            <a:r>
              <a:rPr lang="it-IT" sz="2200" dirty="0">
                <a:solidFill>
                  <a:srgbClr val="000000"/>
                </a:solidFill>
                <a:latin typeface="Arial"/>
                <a:ea typeface="Times New Roman"/>
              </a:rPr>
              <a:t> </a:t>
            </a:r>
            <a:r>
              <a:rPr lang="it-IT" sz="2200" dirty="0" smtClean="0">
                <a:solidFill>
                  <a:srgbClr val="000000"/>
                </a:solidFill>
                <a:latin typeface="Arial"/>
                <a:ea typeface="Times New Roman"/>
              </a:rPr>
              <a:t> </a:t>
            </a:r>
            <a:r>
              <a:rPr lang="it-IT" sz="2200" dirty="0" smtClean="0">
                <a:solidFill>
                  <a:srgbClr val="000000"/>
                </a:solidFill>
                <a:effectLst/>
                <a:latin typeface="Arial"/>
                <a:ea typeface="Times New Roman"/>
              </a:rPr>
              <a:t>Ci siamo interrogati su quali sono le periferie, proprio partendo dalla nostra vita ordinaria. </a:t>
            </a:r>
          </a:p>
          <a:p>
            <a:pPr algn="just">
              <a:spcAft>
                <a:spcPts val="0"/>
              </a:spcAft>
            </a:pPr>
            <a:r>
              <a:rPr lang="it-IT" sz="2200" b="1" dirty="0">
                <a:solidFill>
                  <a:srgbClr val="000000"/>
                </a:solidFill>
                <a:latin typeface="Arial"/>
                <a:ea typeface="Times New Roman"/>
              </a:rPr>
              <a:t> </a:t>
            </a:r>
            <a:r>
              <a:rPr lang="it-IT" sz="2200" b="1" dirty="0" smtClean="0">
                <a:solidFill>
                  <a:srgbClr val="000000"/>
                </a:solidFill>
                <a:latin typeface="Arial"/>
                <a:ea typeface="Times New Roman"/>
              </a:rPr>
              <a:t> </a:t>
            </a:r>
            <a:r>
              <a:rPr lang="it-IT" sz="2200" b="1" dirty="0" smtClean="0">
                <a:solidFill>
                  <a:srgbClr val="0000FF"/>
                </a:solidFill>
                <a:effectLst/>
                <a:latin typeface="Arial"/>
                <a:ea typeface="Times New Roman"/>
              </a:rPr>
              <a:t>Quali attese</a:t>
            </a:r>
            <a:r>
              <a:rPr lang="it-IT" sz="2200" dirty="0" smtClean="0">
                <a:solidFill>
                  <a:srgbClr val="000000"/>
                </a:solidFill>
                <a:effectLst/>
                <a:latin typeface="Arial"/>
                <a:ea typeface="Times New Roman"/>
              </a:rPr>
              <a:t> esplicite e non esplicite nutrono le persone nella città degli uomini, che può essere il paese, la città, il quartiere, insomma il nostro </a:t>
            </a:r>
            <a:r>
              <a:rPr lang="it-IT" sz="2200" dirty="0" smtClean="0">
                <a:solidFill>
                  <a:srgbClr val="000000"/>
                </a:solidFill>
                <a:effectLst/>
                <a:latin typeface="Arial"/>
                <a:ea typeface="Times New Roman"/>
              </a:rPr>
              <a:t>territorio  ?  </a:t>
            </a:r>
            <a:endParaRPr lang="it-IT" sz="2200" dirty="0" smtClean="0">
              <a:solidFill>
                <a:srgbClr val="000000"/>
              </a:solidFill>
              <a:effectLst/>
              <a:latin typeface="Arial"/>
              <a:ea typeface="Times New Roman"/>
            </a:endParaRPr>
          </a:p>
          <a:p>
            <a:pPr algn="just">
              <a:spcAft>
                <a:spcPts val="0"/>
              </a:spcAft>
            </a:pPr>
            <a:r>
              <a:rPr lang="it-IT" sz="2200" b="1" dirty="0">
                <a:solidFill>
                  <a:srgbClr val="000000"/>
                </a:solidFill>
                <a:latin typeface="Arial"/>
                <a:ea typeface="Times New Roman"/>
              </a:rPr>
              <a:t> </a:t>
            </a:r>
            <a:r>
              <a:rPr lang="it-IT" sz="2200" b="1" dirty="0" smtClean="0">
                <a:solidFill>
                  <a:srgbClr val="000000"/>
                </a:solidFill>
                <a:latin typeface="Arial"/>
                <a:ea typeface="Times New Roman"/>
              </a:rPr>
              <a:t> </a:t>
            </a:r>
            <a:r>
              <a:rPr lang="it-IT" sz="2200" b="1" dirty="0" smtClean="0">
                <a:solidFill>
                  <a:srgbClr val="0000FF"/>
                </a:solidFill>
                <a:effectLst/>
                <a:latin typeface="Arial"/>
                <a:ea typeface="Times New Roman"/>
              </a:rPr>
              <a:t>Quali sono i bisogni</a:t>
            </a:r>
            <a:r>
              <a:rPr lang="it-IT" sz="2200" dirty="0" smtClean="0">
                <a:solidFill>
                  <a:srgbClr val="000000"/>
                </a:solidFill>
                <a:effectLst/>
                <a:latin typeface="Arial"/>
                <a:ea typeface="Times New Roman"/>
              </a:rPr>
              <a:t> della gente che incontriamo nella nostra </a:t>
            </a:r>
            <a:r>
              <a:rPr lang="it-IT" sz="2200" dirty="0" smtClean="0">
                <a:solidFill>
                  <a:srgbClr val="000000"/>
                </a:solidFill>
                <a:effectLst/>
                <a:latin typeface="Arial"/>
                <a:ea typeface="Times New Roman"/>
              </a:rPr>
              <a:t>quotidianità ? </a:t>
            </a:r>
            <a:endParaRPr lang="it-IT" sz="2200" dirty="0" smtClean="0">
              <a:solidFill>
                <a:srgbClr val="000000"/>
              </a:solidFill>
              <a:effectLst/>
              <a:latin typeface="Arial"/>
              <a:ea typeface="Times New Roman"/>
            </a:endParaRPr>
          </a:p>
          <a:p>
            <a:pPr algn="just">
              <a:spcAft>
                <a:spcPts val="0"/>
              </a:spcAft>
            </a:pPr>
            <a:r>
              <a:rPr lang="it-IT" sz="2200" dirty="0">
                <a:solidFill>
                  <a:srgbClr val="000000"/>
                </a:solidFill>
                <a:latin typeface="Arial"/>
                <a:ea typeface="Times New Roman"/>
              </a:rPr>
              <a:t> </a:t>
            </a:r>
            <a:r>
              <a:rPr lang="it-IT" sz="2200" dirty="0" smtClean="0">
                <a:solidFill>
                  <a:srgbClr val="000000"/>
                </a:solidFill>
                <a:latin typeface="Arial"/>
                <a:ea typeface="Times New Roman"/>
              </a:rPr>
              <a:t> </a:t>
            </a:r>
            <a:r>
              <a:rPr lang="it-IT" sz="2200" dirty="0" smtClean="0">
                <a:solidFill>
                  <a:srgbClr val="000000"/>
                </a:solidFill>
                <a:effectLst/>
                <a:latin typeface="Arial"/>
                <a:ea typeface="Times New Roman"/>
              </a:rPr>
              <a:t>E </a:t>
            </a:r>
            <a:r>
              <a:rPr lang="it-IT" sz="2200" b="1" dirty="0" smtClean="0">
                <a:solidFill>
                  <a:srgbClr val="0000FF"/>
                </a:solidFill>
                <a:effectLst/>
                <a:latin typeface="Arial"/>
                <a:ea typeface="Times New Roman"/>
              </a:rPr>
              <a:t>cosa possiamo fare</a:t>
            </a:r>
            <a:r>
              <a:rPr lang="it-IT" sz="2200" dirty="0" smtClean="0">
                <a:solidFill>
                  <a:srgbClr val="000000"/>
                </a:solidFill>
                <a:effectLst/>
                <a:latin typeface="Arial"/>
                <a:ea typeface="Times New Roman"/>
              </a:rPr>
              <a:t> come comunità cristiana per andare incontro a tali </a:t>
            </a:r>
            <a:r>
              <a:rPr lang="it-IT" sz="2200" dirty="0" smtClean="0">
                <a:solidFill>
                  <a:srgbClr val="000000"/>
                </a:solidFill>
                <a:effectLst/>
                <a:latin typeface="Arial"/>
                <a:ea typeface="Times New Roman"/>
              </a:rPr>
              <a:t>bisogni ? </a:t>
            </a:r>
            <a:endParaRPr lang="it-IT" sz="2200" dirty="0" smtClean="0">
              <a:effectLst/>
              <a:latin typeface="Arial"/>
              <a:ea typeface="Calibri"/>
            </a:endParaRPr>
          </a:p>
          <a:p>
            <a:pPr algn="just">
              <a:spcAft>
                <a:spcPts val="0"/>
              </a:spcAft>
            </a:pPr>
            <a:r>
              <a:rPr lang="it-IT" sz="2200" dirty="0" smtClean="0">
                <a:solidFill>
                  <a:srgbClr val="000000"/>
                </a:solidFill>
                <a:effectLst/>
                <a:latin typeface="Arial"/>
                <a:ea typeface="Times New Roman"/>
              </a:rPr>
              <a:t> </a:t>
            </a:r>
            <a:endParaRPr lang="it-IT" dirty="0"/>
          </a:p>
        </p:txBody>
      </p:sp>
    </p:spTree>
    <p:extLst>
      <p:ext uri="{BB962C8B-B14F-4D97-AF65-F5344CB8AC3E}">
        <p14:creationId xmlns:p14="http://schemas.microsoft.com/office/powerpoint/2010/main" val="122767880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Autofit/>
          </a:bodyPr>
          <a:lstStyle/>
          <a:p>
            <a:pPr algn="just">
              <a:spcBef>
                <a:spcPts val="528"/>
              </a:spcBef>
            </a:pPr>
            <a:r>
              <a:rPr lang="it-IT" sz="2200" dirty="0" smtClean="0">
                <a:solidFill>
                  <a:srgbClr val="000000"/>
                </a:solidFill>
                <a:latin typeface="Arial"/>
                <a:ea typeface="Times New Roman"/>
              </a:rPr>
              <a:t> </a:t>
            </a:r>
          </a:p>
          <a:p>
            <a:pPr algn="just">
              <a:spcBef>
                <a:spcPts val="528"/>
              </a:spcBef>
            </a:pPr>
            <a:r>
              <a:rPr lang="it-IT" sz="2200" dirty="0" smtClean="0">
                <a:solidFill>
                  <a:srgbClr val="000000"/>
                </a:solidFill>
                <a:latin typeface="Arial"/>
                <a:ea typeface="Times New Roman"/>
              </a:rPr>
              <a:t> E </a:t>
            </a:r>
            <a:r>
              <a:rPr lang="it-IT" sz="2200" dirty="0">
                <a:solidFill>
                  <a:srgbClr val="000000"/>
                </a:solidFill>
                <a:latin typeface="Arial"/>
                <a:ea typeface="Times New Roman"/>
              </a:rPr>
              <a:t>stato importante cercare di capire </a:t>
            </a:r>
            <a:r>
              <a:rPr lang="it-IT" sz="2200" b="1" dirty="0">
                <a:solidFill>
                  <a:srgbClr val="0000FF"/>
                </a:solidFill>
                <a:latin typeface="Arial"/>
                <a:ea typeface="Times New Roman"/>
              </a:rPr>
              <a:t>non</a:t>
            </a:r>
            <a:r>
              <a:rPr lang="it-IT" sz="2200" dirty="0">
                <a:solidFill>
                  <a:srgbClr val="000000"/>
                </a:solidFill>
                <a:latin typeface="Arial"/>
                <a:ea typeface="Times New Roman"/>
              </a:rPr>
              <a:t> da una programmazione a priori, ma </a:t>
            </a:r>
            <a:r>
              <a:rPr lang="it-IT" sz="2200" b="1" dirty="0">
                <a:solidFill>
                  <a:srgbClr val="0000FF"/>
                </a:solidFill>
                <a:latin typeface="Arial"/>
                <a:ea typeface="Times New Roman"/>
              </a:rPr>
              <a:t>dall’incontro reale con la gente</a:t>
            </a:r>
            <a:r>
              <a:rPr lang="it-IT" sz="2200" dirty="0">
                <a:solidFill>
                  <a:srgbClr val="000000"/>
                </a:solidFill>
                <a:latin typeface="Arial"/>
                <a:ea typeface="Times New Roman"/>
              </a:rPr>
              <a:t> in mezzo alla quale viviamo, per sentire da loro cosa cercano e che cosa comprendono del nostro messaggio, del nostro linguaggio. </a:t>
            </a:r>
            <a:endParaRPr lang="it-IT" sz="2200" dirty="0" smtClean="0">
              <a:solidFill>
                <a:srgbClr val="000000"/>
              </a:solidFill>
              <a:latin typeface="Arial"/>
              <a:ea typeface="Times New Roman"/>
            </a:endParaRPr>
          </a:p>
          <a:p>
            <a:pPr algn="just">
              <a:spcBef>
                <a:spcPts val="528"/>
              </a:spcBef>
            </a:pPr>
            <a:r>
              <a:rPr lang="it-IT" sz="2200" dirty="0">
                <a:solidFill>
                  <a:srgbClr val="000000"/>
                </a:solidFill>
                <a:latin typeface="Arial"/>
                <a:ea typeface="Times New Roman"/>
              </a:rPr>
              <a:t> </a:t>
            </a:r>
            <a:r>
              <a:rPr lang="it-IT" sz="2200" dirty="0" smtClean="0">
                <a:solidFill>
                  <a:srgbClr val="000000"/>
                </a:solidFill>
                <a:latin typeface="Arial"/>
                <a:ea typeface="Times New Roman"/>
              </a:rPr>
              <a:t> Abbiamo </a:t>
            </a:r>
            <a:r>
              <a:rPr lang="it-IT" sz="2200" dirty="0">
                <a:solidFill>
                  <a:srgbClr val="000000"/>
                </a:solidFill>
                <a:latin typeface="Arial"/>
                <a:ea typeface="Times New Roman"/>
              </a:rPr>
              <a:t>cercato di </a:t>
            </a:r>
            <a:r>
              <a:rPr lang="it-IT" sz="2200" b="1" dirty="0">
                <a:solidFill>
                  <a:srgbClr val="0000FF"/>
                </a:solidFill>
                <a:latin typeface="Arial"/>
                <a:ea typeface="Times New Roman"/>
              </a:rPr>
              <a:t>metterci nei loro panni</a:t>
            </a:r>
            <a:r>
              <a:rPr lang="it-IT" sz="2200" dirty="0">
                <a:solidFill>
                  <a:srgbClr val="000000"/>
                </a:solidFill>
                <a:latin typeface="Arial"/>
                <a:ea typeface="Times New Roman"/>
              </a:rPr>
              <a:t>, nelle loro orecchie, nei loro cuori così come la misericordia ci suggerisce, per ascoltare, in primo luogo e poi vedere se il contenuto delle nostre parole e delle nostre strutture parla la loro lingua e coglie i loro aneliti. </a:t>
            </a:r>
            <a:endParaRPr lang="it-IT" dirty="0" smtClean="0">
              <a:effectLst/>
            </a:endParaRPr>
          </a:p>
          <a:p>
            <a:pPr algn="just">
              <a:spcBef>
                <a:spcPts val="528"/>
              </a:spcBef>
            </a:pPr>
            <a:r>
              <a:rPr lang="it-IT" sz="2200" dirty="0">
                <a:solidFill>
                  <a:srgbClr val="000000"/>
                </a:solidFill>
                <a:latin typeface="Arial"/>
                <a:ea typeface="Times New Roman"/>
              </a:rPr>
              <a:t> </a:t>
            </a:r>
            <a:endParaRPr lang="it-IT" dirty="0" smtClean="0">
              <a:effectLst/>
            </a:endParaRPr>
          </a:p>
          <a:p>
            <a:pPr algn="just">
              <a:spcBef>
                <a:spcPts val="528"/>
              </a:spcBef>
            </a:pPr>
            <a:r>
              <a:rPr lang="it-IT" sz="2200" dirty="0">
                <a:solidFill>
                  <a:srgbClr val="000000"/>
                </a:solidFill>
                <a:latin typeface="Arial"/>
                <a:ea typeface="Times New Roman"/>
              </a:rPr>
              <a:t>Interrogandoci sulla folla abbiamo iniziato ad </a:t>
            </a:r>
            <a:r>
              <a:rPr lang="it-IT" sz="2200" b="1" dirty="0">
                <a:solidFill>
                  <a:srgbClr val="0000FF"/>
                </a:solidFill>
                <a:latin typeface="Arial"/>
                <a:ea typeface="Times New Roman"/>
              </a:rPr>
              <a:t>uscire anzitutto con il cuore</a:t>
            </a:r>
            <a:r>
              <a:rPr lang="it-IT" sz="2200" dirty="0">
                <a:solidFill>
                  <a:srgbClr val="000000"/>
                </a:solidFill>
                <a:latin typeface="Arial"/>
                <a:ea typeface="Times New Roman"/>
              </a:rPr>
              <a:t> e anche fisicamente ad </a:t>
            </a:r>
            <a:r>
              <a:rPr lang="it-IT" sz="2200" b="1" dirty="0">
                <a:solidFill>
                  <a:srgbClr val="0000FF"/>
                </a:solidFill>
                <a:latin typeface="Arial"/>
                <a:ea typeface="Times New Roman"/>
              </a:rPr>
              <a:t>andare a conoscere personalmente</a:t>
            </a:r>
            <a:r>
              <a:rPr lang="it-IT" sz="2200" dirty="0">
                <a:solidFill>
                  <a:srgbClr val="000000"/>
                </a:solidFill>
                <a:latin typeface="Arial"/>
                <a:ea typeface="Times New Roman"/>
              </a:rPr>
              <a:t>, perché solo così si comprendono per davvero le situazioni. </a:t>
            </a:r>
            <a:endParaRPr lang="it-IT" dirty="0" smtClean="0">
              <a:effectLst/>
            </a:endParaRPr>
          </a:p>
          <a:p>
            <a:endParaRPr lang="it-IT" dirty="0"/>
          </a:p>
        </p:txBody>
      </p:sp>
    </p:spTree>
    <p:extLst>
      <p:ext uri="{BB962C8B-B14F-4D97-AF65-F5344CB8AC3E}">
        <p14:creationId xmlns:p14="http://schemas.microsoft.com/office/powerpoint/2010/main" val="122767880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79512" y="188640"/>
            <a:ext cx="8964488" cy="6480720"/>
          </a:xfrm>
        </p:spPr>
        <p:txBody>
          <a:bodyPr>
            <a:noAutofit/>
          </a:bodyPr>
          <a:lstStyle/>
          <a:p>
            <a:pPr algn="just">
              <a:lnSpc>
                <a:spcPts val="2000"/>
              </a:lnSpc>
              <a:spcAft>
                <a:spcPts val="0"/>
              </a:spcAft>
            </a:pPr>
            <a:r>
              <a:rPr lang="it-IT" sz="1900" b="1" dirty="0" smtClean="0">
                <a:solidFill>
                  <a:srgbClr val="0000FF"/>
                </a:solidFill>
                <a:effectLst/>
                <a:latin typeface="Arial"/>
                <a:ea typeface="Times New Roman"/>
              </a:rPr>
              <a:t>Abbiamo ascoltato assieme</a:t>
            </a:r>
            <a:r>
              <a:rPr lang="it-IT" sz="1900" dirty="0" smtClean="0">
                <a:solidFill>
                  <a:srgbClr val="000000"/>
                </a:solidFill>
                <a:effectLst/>
                <a:latin typeface="Arial"/>
                <a:ea typeface="Times New Roman"/>
              </a:rPr>
              <a:t> </a:t>
            </a:r>
            <a:r>
              <a:rPr lang="it-IT" sz="1900" b="1" dirty="0" smtClean="0">
                <a:solidFill>
                  <a:srgbClr val="0000FF"/>
                </a:solidFill>
                <a:effectLst/>
                <a:latin typeface="Arial"/>
                <a:ea typeface="Times New Roman"/>
              </a:rPr>
              <a:t>il grido</a:t>
            </a:r>
            <a:endParaRPr lang="it-IT" sz="1900" dirty="0" smtClean="0">
              <a:effectLst/>
              <a:latin typeface="Arial"/>
              <a:ea typeface="Calibri"/>
            </a:endParaRPr>
          </a:p>
          <a:p>
            <a:pPr marL="180340" indent="-180340" algn="l">
              <a:lnSpc>
                <a:spcPts val="2000"/>
              </a:lnSpc>
              <a:spcAft>
                <a:spcPts val="0"/>
              </a:spcAft>
            </a:pPr>
            <a:r>
              <a:rPr lang="it-IT" sz="1900" dirty="0" smtClean="0">
                <a:solidFill>
                  <a:schemeClr val="tx1"/>
                </a:solidFill>
                <a:effectLst/>
                <a:latin typeface="Arial"/>
                <a:ea typeface="Times New Roman"/>
              </a:rPr>
              <a:t>di chi ha perso il lavoro, la casa, </a:t>
            </a:r>
            <a:endParaRPr lang="it-IT" sz="1900" dirty="0" smtClean="0">
              <a:solidFill>
                <a:schemeClr val="tx1"/>
              </a:solidFill>
              <a:effectLst/>
              <a:latin typeface="Arial"/>
              <a:ea typeface="Calibri"/>
            </a:endParaRPr>
          </a:p>
          <a:p>
            <a:pPr marL="180340" indent="-180340" algn="l">
              <a:lnSpc>
                <a:spcPts val="2000"/>
              </a:lnSpc>
              <a:spcAft>
                <a:spcPts val="0"/>
              </a:spcAft>
            </a:pPr>
            <a:r>
              <a:rPr lang="it-IT" sz="1900" dirty="0" smtClean="0">
                <a:solidFill>
                  <a:schemeClr val="tx1"/>
                </a:solidFill>
                <a:effectLst/>
                <a:latin typeface="Arial"/>
                <a:ea typeface="Times New Roman"/>
              </a:rPr>
              <a:t>di chi scappa dalla fame e dalla guerra, </a:t>
            </a:r>
            <a:endParaRPr lang="it-IT" sz="1900" dirty="0" smtClean="0">
              <a:solidFill>
                <a:schemeClr val="tx1"/>
              </a:solidFill>
              <a:effectLst/>
              <a:latin typeface="Arial"/>
              <a:ea typeface="Calibri"/>
            </a:endParaRPr>
          </a:p>
          <a:p>
            <a:pPr marL="180340" indent="-180340" algn="l">
              <a:lnSpc>
                <a:spcPts val="2000"/>
              </a:lnSpc>
              <a:spcAft>
                <a:spcPts val="0"/>
              </a:spcAft>
            </a:pPr>
            <a:r>
              <a:rPr lang="it-IT" sz="1900" dirty="0" smtClean="0">
                <a:solidFill>
                  <a:schemeClr val="tx1"/>
                </a:solidFill>
                <a:effectLst/>
                <a:latin typeface="Arial"/>
                <a:ea typeface="Times New Roman"/>
              </a:rPr>
              <a:t>di chi sta cercando un cammino spirituale e non riesce ad entrare </a:t>
            </a:r>
            <a:endParaRPr lang="it-IT" sz="1900" dirty="0" smtClean="0">
              <a:solidFill>
                <a:schemeClr val="tx1"/>
              </a:solidFill>
              <a:effectLst/>
              <a:latin typeface="Arial"/>
              <a:ea typeface="Times New Roman"/>
            </a:endParaRPr>
          </a:p>
          <a:p>
            <a:pPr marL="180340" indent="-180340" algn="l">
              <a:lnSpc>
                <a:spcPts val="2000"/>
              </a:lnSpc>
              <a:spcAft>
                <a:spcPts val="0"/>
              </a:spcAft>
            </a:pPr>
            <a:r>
              <a:rPr lang="it-IT" sz="1900" dirty="0">
                <a:solidFill>
                  <a:schemeClr val="tx1"/>
                </a:solidFill>
                <a:latin typeface="Arial"/>
                <a:ea typeface="Times New Roman"/>
              </a:rPr>
              <a:t> </a:t>
            </a:r>
            <a:r>
              <a:rPr lang="it-IT" sz="1900" dirty="0" smtClean="0">
                <a:solidFill>
                  <a:schemeClr val="tx1"/>
                </a:solidFill>
                <a:latin typeface="Arial"/>
                <a:ea typeface="Times New Roman"/>
              </a:rPr>
              <a:t> </a:t>
            </a:r>
            <a:r>
              <a:rPr lang="it-IT" sz="1900" dirty="0" smtClean="0">
                <a:solidFill>
                  <a:schemeClr val="tx1"/>
                </a:solidFill>
                <a:effectLst/>
                <a:latin typeface="Arial"/>
                <a:ea typeface="Times New Roman"/>
              </a:rPr>
              <a:t>dove </a:t>
            </a:r>
            <a:r>
              <a:rPr lang="it-IT" sz="1900" dirty="0" smtClean="0">
                <a:solidFill>
                  <a:schemeClr val="tx1"/>
                </a:solidFill>
                <a:effectLst/>
                <a:latin typeface="Arial"/>
                <a:ea typeface="Times New Roman"/>
              </a:rPr>
              <a:t>ci sono percorsi già prefissati, </a:t>
            </a:r>
            <a:endParaRPr lang="it-IT" sz="1900" dirty="0" smtClean="0">
              <a:solidFill>
                <a:schemeClr val="tx1"/>
              </a:solidFill>
              <a:effectLst/>
              <a:latin typeface="Arial"/>
              <a:ea typeface="Calibri"/>
            </a:endParaRPr>
          </a:p>
          <a:p>
            <a:pPr marL="180340" indent="-180340" algn="l">
              <a:lnSpc>
                <a:spcPts val="2000"/>
              </a:lnSpc>
              <a:spcAft>
                <a:spcPts val="0"/>
              </a:spcAft>
            </a:pPr>
            <a:r>
              <a:rPr lang="it-IT" sz="1900" dirty="0" smtClean="0">
                <a:solidFill>
                  <a:schemeClr val="tx1"/>
                </a:solidFill>
                <a:effectLst/>
                <a:latin typeface="Arial"/>
                <a:ea typeface="Times New Roman"/>
              </a:rPr>
              <a:t>dei giovani che stanno cercando dei trasmettitori di entusiasmo e passione </a:t>
            </a:r>
            <a:endParaRPr lang="it-IT" sz="1900" dirty="0" smtClean="0">
              <a:solidFill>
                <a:schemeClr val="tx1"/>
              </a:solidFill>
              <a:effectLst/>
              <a:latin typeface="Arial"/>
              <a:ea typeface="Times New Roman"/>
            </a:endParaRPr>
          </a:p>
          <a:p>
            <a:pPr marL="180340" indent="-180340" algn="l">
              <a:lnSpc>
                <a:spcPts val="2000"/>
              </a:lnSpc>
              <a:spcAft>
                <a:spcPts val="0"/>
              </a:spcAft>
            </a:pPr>
            <a:r>
              <a:rPr lang="it-IT" sz="1900" dirty="0">
                <a:solidFill>
                  <a:schemeClr val="tx1"/>
                </a:solidFill>
                <a:latin typeface="Arial"/>
                <a:ea typeface="Times New Roman"/>
              </a:rPr>
              <a:t> </a:t>
            </a:r>
            <a:r>
              <a:rPr lang="it-IT" sz="1900" dirty="0" smtClean="0">
                <a:solidFill>
                  <a:schemeClr val="tx1"/>
                </a:solidFill>
                <a:latin typeface="Arial"/>
                <a:ea typeface="Times New Roman"/>
              </a:rPr>
              <a:t>  </a:t>
            </a:r>
            <a:r>
              <a:rPr lang="it-IT" sz="1900" dirty="0" smtClean="0">
                <a:solidFill>
                  <a:schemeClr val="tx1"/>
                </a:solidFill>
                <a:effectLst/>
                <a:latin typeface="Arial"/>
                <a:ea typeface="Times New Roman"/>
              </a:rPr>
              <a:t>e </a:t>
            </a:r>
            <a:r>
              <a:rPr lang="it-IT" sz="1900" dirty="0" smtClean="0">
                <a:solidFill>
                  <a:schemeClr val="tx1"/>
                </a:solidFill>
                <a:effectLst/>
                <a:latin typeface="Arial"/>
                <a:ea typeface="Times New Roman"/>
              </a:rPr>
              <a:t>non ne trovano, </a:t>
            </a:r>
            <a:endParaRPr lang="it-IT" sz="1900" dirty="0" smtClean="0">
              <a:solidFill>
                <a:schemeClr val="tx1"/>
              </a:solidFill>
              <a:effectLst/>
              <a:latin typeface="Arial"/>
              <a:ea typeface="Calibri"/>
            </a:endParaRPr>
          </a:p>
          <a:p>
            <a:pPr marL="180340" indent="-180340" algn="l">
              <a:lnSpc>
                <a:spcPts val="2000"/>
              </a:lnSpc>
              <a:spcAft>
                <a:spcPts val="0"/>
              </a:spcAft>
            </a:pPr>
            <a:r>
              <a:rPr lang="it-IT" sz="1900" dirty="0" smtClean="0">
                <a:solidFill>
                  <a:schemeClr val="tx1"/>
                </a:solidFill>
                <a:effectLst/>
                <a:latin typeface="Arial"/>
                <a:ea typeface="Times New Roman"/>
              </a:rPr>
              <a:t>dei disillusi che cercano speranza, </a:t>
            </a:r>
            <a:endParaRPr lang="it-IT" sz="1900" dirty="0" smtClean="0">
              <a:solidFill>
                <a:schemeClr val="tx1"/>
              </a:solidFill>
              <a:effectLst/>
              <a:latin typeface="Arial"/>
              <a:ea typeface="Calibri"/>
            </a:endParaRPr>
          </a:p>
          <a:p>
            <a:pPr marL="180340" indent="-180340" algn="l">
              <a:lnSpc>
                <a:spcPts val="2000"/>
              </a:lnSpc>
              <a:spcAft>
                <a:spcPts val="0"/>
              </a:spcAft>
            </a:pPr>
            <a:r>
              <a:rPr lang="it-IT" sz="1900" dirty="0" smtClean="0">
                <a:solidFill>
                  <a:schemeClr val="tx1"/>
                </a:solidFill>
                <a:effectLst/>
                <a:latin typeface="Arial"/>
                <a:ea typeface="Times New Roman"/>
              </a:rPr>
              <a:t>di chi non accetta lo sperpero delle risorse e dell’umanesimo, </a:t>
            </a:r>
            <a:endParaRPr lang="it-IT" sz="1900" dirty="0" smtClean="0">
              <a:solidFill>
                <a:schemeClr val="tx1"/>
              </a:solidFill>
              <a:effectLst/>
              <a:latin typeface="Arial"/>
              <a:ea typeface="Calibri"/>
            </a:endParaRPr>
          </a:p>
          <a:p>
            <a:pPr marL="180340" indent="-180340" algn="l">
              <a:lnSpc>
                <a:spcPts val="2000"/>
              </a:lnSpc>
              <a:spcAft>
                <a:spcPts val="0"/>
              </a:spcAft>
            </a:pPr>
            <a:r>
              <a:rPr lang="it-IT" sz="1900" dirty="0" smtClean="0">
                <a:solidFill>
                  <a:schemeClr val="tx1"/>
                </a:solidFill>
                <a:effectLst/>
                <a:latin typeface="Arial"/>
                <a:ea typeface="Times New Roman"/>
              </a:rPr>
              <a:t>di chi è vittima di quella tortura che è la solitudine, </a:t>
            </a:r>
            <a:endParaRPr lang="it-IT" sz="1900" dirty="0" smtClean="0">
              <a:solidFill>
                <a:schemeClr val="tx1"/>
              </a:solidFill>
              <a:effectLst/>
              <a:latin typeface="Arial"/>
              <a:ea typeface="Calibri"/>
            </a:endParaRPr>
          </a:p>
          <a:p>
            <a:pPr marL="180340" indent="-180340" algn="l">
              <a:lnSpc>
                <a:spcPts val="2000"/>
              </a:lnSpc>
              <a:spcAft>
                <a:spcPts val="0"/>
              </a:spcAft>
            </a:pPr>
            <a:r>
              <a:rPr lang="it-IT" sz="1900" dirty="0" smtClean="0">
                <a:solidFill>
                  <a:schemeClr val="tx1"/>
                </a:solidFill>
                <a:effectLst/>
                <a:latin typeface="Arial"/>
                <a:ea typeface="Times New Roman"/>
              </a:rPr>
              <a:t>di chi sperimenta il naufragio della malattia, tanto più incomprensibile da giovani, </a:t>
            </a:r>
            <a:endParaRPr lang="it-IT" sz="1900" dirty="0" smtClean="0">
              <a:solidFill>
                <a:schemeClr val="tx1"/>
              </a:solidFill>
              <a:effectLst/>
              <a:latin typeface="Arial"/>
              <a:ea typeface="Calibri"/>
            </a:endParaRPr>
          </a:p>
          <a:p>
            <a:pPr marL="180340" indent="-180340" algn="l">
              <a:lnSpc>
                <a:spcPts val="2000"/>
              </a:lnSpc>
              <a:spcAft>
                <a:spcPts val="0"/>
              </a:spcAft>
            </a:pPr>
            <a:r>
              <a:rPr lang="it-IT" sz="1900" dirty="0" smtClean="0">
                <a:solidFill>
                  <a:schemeClr val="tx1"/>
                </a:solidFill>
                <a:effectLst/>
                <a:latin typeface="Arial"/>
                <a:ea typeface="Times New Roman"/>
              </a:rPr>
              <a:t>di chi ha vissuto dolorosamente una separazione e cerca vera consolazione; </a:t>
            </a:r>
            <a:endParaRPr lang="it-IT" sz="1900" dirty="0" smtClean="0">
              <a:solidFill>
                <a:schemeClr val="tx1"/>
              </a:solidFill>
              <a:effectLst/>
              <a:latin typeface="Arial"/>
              <a:ea typeface="Calibri"/>
            </a:endParaRPr>
          </a:p>
          <a:p>
            <a:pPr marL="180340" indent="-180340" algn="l">
              <a:lnSpc>
                <a:spcPts val="2000"/>
              </a:lnSpc>
              <a:spcAft>
                <a:spcPts val="0"/>
              </a:spcAft>
            </a:pPr>
            <a:r>
              <a:rPr lang="it-IT" sz="1900" dirty="0" smtClean="0">
                <a:solidFill>
                  <a:schemeClr val="tx1"/>
                </a:solidFill>
                <a:effectLst/>
                <a:latin typeface="Arial"/>
                <a:ea typeface="Times New Roman"/>
              </a:rPr>
              <a:t>di chi viene privato del legame del proprio figlio e muore insieme a lui o lei, </a:t>
            </a:r>
            <a:endParaRPr lang="it-IT" sz="1900" dirty="0" smtClean="0">
              <a:solidFill>
                <a:schemeClr val="tx1"/>
              </a:solidFill>
              <a:effectLst/>
              <a:latin typeface="Arial"/>
              <a:ea typeface="Calibri"/>
            </a:endParaRPr>
          </a:p>
          <a:p>
            <a:pPr marL="180340" indent="-180340" algn="l">
              <a:lnSpc>
                <a:spcPts val="2000"/>
              </a:lnSpc>
              <a:spcAft>
                <a:spcPts val="0"/>
              </a:spcAft>
            </a:pPr>
            <a:r>
              <a:rPr lang="it-IT" sz="1900" dirty="0" smtClean="0">
                <a:solidFill>
                  <a:schemeClr val="tx1"/>
                </a:solidFill>
                <a:effectLst/>
                <a:latin typeface="Arial"/>
                <a:ea typeface="Times New Roman"/>
              </a:rPr>
              <a:t>di chi è disabile e guardato con sufficienza e insopportabile pietismo, </a:t>
            </a:r>
            <a:endParaRPr lang="it-IT" sz="1900" dirty="0" smtClean="0">
              <a:solidFill>
                <a:schemeClr val="tx1"/>
              </a:solidFill>
              <a:effectLst/>
              <a:latin typeface="Arial"/>
              <a:ea typeface="Calibri"/>
            </a:endParaRPr>
          </a:p>
          <a:p>
            <a:pPr marL="180340" indent="-180340" algn="l">
              <a:lnSpc>
                <a:spcPts val="2000"/>
              </a:lnSpc>
              <a:spcAft>
                <a:spcPts val="0"/>
              </a:spcAft>
            </a:pPr>
            <a:r>
              <a:rPr lang="it-IT" sz="1900" dirty="0" smtClean="0">
                <a:solidFill>
                  <a:schemeClr val="tx1"/>
                </a:solidFill>
                <a:effectLst/>
                <a:latin typeface="Arial"/>
                <a:ea typeface="Times New Roman"/>
              </a:rPr>
              <a:t>del pianeta anziani la cui storia a volte è persa nella </a:t>
            </a:r>
            <a:r>
              <a:rPr lang="it-IT" sz="1900" dirty="0" smtClean="0">
                <a:solidFill>
                  <a:schemeClr val="tx1"/>
                </a:solidFill>
                <a:effectLst/>
                <a:latin typeface="Arial"/>
                <a:ea typeface="Times New Roman"/>
              </a:rPr>
              <a:t>memoria</a:t>
            </a:r>
            <a:r>
              <a:rPr lang="it-IT" sz="1900" dirty="0" smtClean="0">
                <a:solidFill>
                  <a:schemeClr val="tx1"/>
                </a:solidFill>
                <a:latin typeface="Arial"/>
                <a:ea typeface="Times New Roman"/>
              </a:rPr>
              <a:t> </a:t>
            </a:r>
            <a:r>
              <a:rPr lang="it-IT" sz="1900" dirty="0" smtClean="0">
                <a:solidFill>
                  <a:schemeClr val="tx1"/>
                </a:solidFill>
                <a:effectLst/>
                <a:latin typeface="Arial"/>
                <a:ea typeface="Times New Roman"/>
              </a:rPr>
              <a:t>che </a:t>
            </a:r>
            <a:r>
              <a:rPr lang="it-IT" sz="1900" dirty="0" smtClean="0">
                <a:solidFill>
                  <a:schemeClr val="tx1"/>
                </a:solidFill>
                <a:effectLst/>
                <a:latin typeface="Arial"/>
                <a:ea typeface="Times New Roman"/>
              </a:rPr>
              <a:t>non risponde più, ma anche da un mondo che non la sa custodire; </a:t>
            </a:r>
            <a:endParaRPr lang="it-IT" sz="1900" dirty="0" smtClean="0">
              <a:solidFill>
                <a:schemeClr val="tx1"/>
              </a:solidFill>
              <a:effectLst/>
              <a:latin typeface="Arial"/>
              <a:ea typeface="Calibri"/>
            </a:endParaRPr>
          </a:p>
          <a:p>
            <a:pPr marL="180340" indent="-180340" algn="l">
              <a:lnSpc>
                <a:spcPts val="2000"/>
              </a:lnSpc>
              <a:spcAft>
                <a:spcPts val="0"/>
              </a:spcAft>
            </a:pPr>
            <a:r>
              <a:rPr lang="it-IT" sz="1900" dirty="0" smtClean="0">
                <a:solidFill>
                  <a:schemeClr val="tx1"/>
                </a:solidFill>
                <a:effectLst/>
                <a:latin typeface="Arial"/>
                <a:ea typeface="Times New Roman"/>
              </a:rPr>
              <a:t>degli adolescenti che cercano calore umano e si rifugiano nei cellulari, </a:t>
            </a:r>
            <a:endParaRPr lang="it-IT" sz="1900" dirty="0" smtClean="0">
              <a:solidFill>
                <a:schemeClr val="tx1"/>
              </a:solidFill>
              <a:effectLst/>
              <a:latin typeface="Arial"/>
              <a:ea typeface="Calibri"/>
            </a:endParaRPr>
          </a:p>
          <a:p>
            <a:pPr marL="180340" indent="-180340" algn="l">
              <a:lnSpc>
                <a:spcPts val="2000"/>
              </a:lnSpc>
              <a:spcAft>
                <a:spcPts val="0"/>
              </a:spcAft>
            </a:pPr>
            <a:r>
              <a:rPr lang="it-IT" sz="1900" dirty="0" smtClean="0">
                <a:solidFill>
                  <a:schemeClr val="tx1"/>
                </a:solidFill>
                <a:effectLst/>
                <a:latin typeface="Arial"/>
                <a:ea typeface="Times New Roman"/>
              </a:rPr>
              <a:t>di chi è sempre in parrocchia e nessuno gli ha mai chiesto come sta, </a:t>
            </a:r>
            <a:endParaRPr lang="it-IT" sz="1900" dirty="0" smtClean="0">
              <a:solidFill>
                <a:schemeClr val="tx1"/>
              </a:solidFill>
              <a:effectLst/>
              <a:latin typeface="Arial"/>
              <a:ea typeface="Calibri"/>
            </a:endParaRPr>
          </a:p>
          <a:p>
            <a:pPr marL="180340" indent="-180340" algn="l">
              <a:lnSpc>
                <a:spcPts val="2000"/>
              </a:lnSpc>
              <a:spcAft>
                <a:spcPts val="0"/>
              </a:spcAft>
            </a:pPr>
            <a:r>
              <a:rPr lang="it-IT" sz="1900" dirty="0" smtClean="0">
                <a:solidFill>
                  <a:schemeClr val="tx1"/>
                </a:solidFill>
                <a:effectLst/>
                <a:latin typeface="Arial"/>
                <a:ea typeface="Times New Roman"/>
              </a:rPr>
              <a:t>di chi non sa cosa è la parrocchia, la immagina ma forse la vorrebbe conoscere e ha bisogno di un cuore appassionato perché lo coinvolga. </a:t>
            </a:r>
            <a:endParaRPr lang="it-IT" sz="1900" dirty="0" smtClean="0">
              <a:solidFill>
                <a:schemeClr val="tx1"/>
              </a:solidFill>
              <a:effectLst/>
              <a:latin typeface="Arial"/>
              <a:ea typeface="Calibri"/>
            </a:endParaRPr>
          </a:p>
          <a:p>
            <a:endParaRPr lang="it-IT" dirty="0"/>
          </a:p>
        </p:txBody>
      </p:sp>
    </p:spTree>
    <p:extLst>
      <p:ext uri="{BB962C8B-B14F-4D97-AF65-F5344CB8AC3E}">
        <p14:creationId xmlns:p14="http://schemas.microsoft.com/office/powerpoint/2010/main" val="70321902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Autofit/>
          </a:bodyPr>
          <a:lstStyle/>
          <a:p>
            <a:pPr algn="just">
              <a:spcAft>
                <a:spcPts val="0"/>
              </a:spcAft>
            </a:pPr>
            <a:r>
              <a:rPr lang="it-IT" sz="2200" dirty="0" smtClean="0">
                <a:solidFill>
                  <a:srgbClr val="000000"/>
                </a:solidFill>
                <a:effectLst/>
                <a:latin typeface="Arial"/>
                <a:ea typeface="Times New Roman"/>
              </a:rPr>
              <a:t>  La città degli uomini è cambiata negli ultimi anni con grande rapidità. Nuove presenze, nuove situazioni, nuovi modi di vivere la fede, nuovi poveri, giovani diversi. </a:t>
            </a:r>
            <a:r>
              <a:rPr lang="it-IT" sz="2200" b="1" dirty="0" smtClean="0">
                <a:solidFill>
                  <a:srgbClr val="0000FF"/>
                </a:solidFill>
                <a:effectLst/>
                <a:latin typeface="Arial"/>
                <a:ea typeface="Times New Roman"/>
              </a:rPr>
              <a:t>C’è tanto di nuovo</a:t>
            </a:r>
            <a:r>
              <a:rPr lang="it-IT" sz="2200" dirty="0" smtClean="0">
                <a:solidFill>
                  <a:srgbClr val="000000"/>
                </a:solidFill>
                <a:effectLst/>
                <a:latin typeface="Arial"/>
                <a:ea typeface="Times New Roman"/>
              </a:rPr>
              <a:t> da vedere, da capire, con cui entrare in dialogo. </a:t>
            </a:r>
          </a:p>
          <a:p>
            <a:pPr algn="just">
              <a:spcAft>
                <a:spcPts val="0"/>
              </a:spcAft>
            </a:pPr>
            <a:r>
              <a:rPr lang="it-IT" sz="2200" dirty="0" smtClean="0">
                <a:solidFill>
                  <a:srgbClr val="000000"/>
                </a:solidFill>
                <a:effectLst/>
                <a:latin typeface="Arial"/>
                <a:ea typeface="Times New Roman"/>
              </a:rPr>
              <a:t>  Farlo non è un esercizio per alcuni volenterosi, ma è una domanda chiesta a tutti. Non è una diagnosi in più, ma </a:t>
            </a:r>
            <a:r>
              <a:rPr lang="it-IT" sz="2200" b="1" dirty="0" smtClean="0">
                <a:solidFill>
                  <a:srgbClr val="0000FF"/>
                </a:solidFill>
                <a:effectLst/>
                <a:latin typeface="Arial"/>
                <a:ea typeface="Times New Roman"/>
              </a:rPr>
              <a:t>una lettura pastorale</a:t>
            </a:r>
            <a:r>
              <a:rPr lang="it-IT" sz="2200" dirty="0" smtClean="0">
                <a:solidFill>
                  <a:srgbClr val="000000"/>
                </a:solidFill>
                <a:effectLst/>
                <a:latin typeface="Arial"/>
                <a:ea typeface="Times New Roman"/>
              </a:rPr>
              <a:t>, di amore, che ha avviato processi, iniziative, progetti, una solidarietà più diffusa. </a:t>
            </a:r>
            <a:endParaRPr lang="it-IT" sz="2200" dirty="0" smtClean="0">
              <a:effectLst/>
              <a:latin typeface="Arial"/>
              <a:ea typeface="Calibri"/>
            </a:endParaRPr>
          </a:p>
          <a:p>
            <a:pPr algn="just">
              <a:spcAft>
                <a:spcPts val="0"/>
              </a:spcAft>
            </a:pPr>
            <a:r>
              <a:rPr lang="it-IT" sz="2200" dirty="0" smtClean="0">
                <a:solidFill>
                  <a:srgbClr val="000000"/>
                </a:solidFill>
                <a:effectLst/>
                <a:latin typeface="Arial"/>
                <a:ea typeface="Times New Roman"/>
              </a:rPr>
              <a:t> </a:t>
            </a:r>
            <a:endParaRPr lang="it-IT" sz="2200" dirty="0" smtClean="0">
              <a:effectLst/>
              <a:latin typeface="Arial"/>
              <a:ea typeface="Calibri"/>
            </a:endParaRPr>
          </a:p>
          <a:p>
            <a:pPr algn="just">
              <a:spcAft>
                <a:spcPts val="0"/>
              </a:spcAft>
            </a:pPr>
            <a:r>
              <a:rPr lang="it-IT" sz="2200" dirty="0" smtClean="0">
                <a:solidFill>
                  <a:srgbClr val="000000"/>
                </a:solidFill>
                <a:effectLst/>
                <a:latin typeface="Arial"/>
                <a:ea typeface="Times New Roman"/>
              </a:rPr>
              <a:t>  Una delle esigenze maggiormente emersa dalle sintesi è quella della </a:t>
            </a:r>
            <a:r>
              <a:rPr lang="it-IT" sz="2200" b="1" dirty="0" smtClean="0">
                <a:solidFill>
                  <a:srgbClr val="FF0000"/>
                </a:solidFill>
                <a:effectLst/>
                <a:latin typeface="Arial"/>
                <a:ea typeface="Times New Roman"/>
              </a:rPr>
              <a:t>solitudine</a:t>
            </a:r>
            <a:r>
              <a:rPr lang="it-IT" sz="2200" b="1" dirty="0" smtClean="0">
                <a:solidFill>
                  <a:srgbClr val="0000FF"/>
                </a:solidFill>
                <a:effectLst/>
                <a:latin typeface="Arial"/>
                <a:ea typeface="Times New Roman"/>
              </a:rPr>
              <a:t> ad ogni età</a:t>
            </a:r>
            <a:r>
              <a:rPr lang="it-IT" sz="2200" dirty="0" smtClean="0">
                <a:solidFill>
                  <a:srgbClr val="000000"/>
                </a:solidFill>
                <a:effectLst/>
                <a:latin typeface="Arial"/>
                <a:ea typeface="Times New Roman"/>
              </a:rPr>
              <a:t>, una delle fatiche più ricorrenti. «Il gioco d’azzardo, che coinvolge trasversalmente ragazzini e anziani, è un segno della solitudine e del desiderio frustrato di sentirsi valorizzati». </a:t>
            </a:r>
          </a:p>
          <a:p>
            <a:pPr algn="just">
              <a:spcAft>
                <a:spcPts val="0"/>
              </a:spcAft>
            </a:pPr>
            <a:r>
              <a:rPr lang="it-IT" sz="2200" dirty="0">
                <a:solidFill>
                  <a:srgbClr val="000000"/>
                </a:solidFill>
                <a:latin typeface="Arial"/>
                <a:ea typeface="Times New Roman"/>
              </a:rPr>
              <a:t> </a:t>
            </a:r>
            <a:r>
              <a:rPr lang="it-IT" sz="2200" dirty="0" smtClean="0">
                <a:solidFill>
                  <a:srgbClr val="000000"/>
                </a:solidFill>
                <a:latin typeface="Arial"/>
                <a:ea typeface="Times New Roman"/>
              </a:rPr>
              <a:t> </a:t>
            </a:r>
            <a:r>
              <a:rPr lang="it-IT" sz="2200" dirty="0" smtClean="0">
                <a:solidFill>
                  <a:srgbClr val="000000"/>
                </a:solidFill>
                <a:effectLst/>
                <a:latin typeface="Arial"/>
                <a:ea typeface="Times New Roman"/>
              </a:rPr>
              <a:t>Quante </a:t>
            </a:r>
            <a:r>
              <a:rPr lang="it-IT" sz="2200" b="1" dirty="0" smtClean="0">
                <a:solidFill>
                  <a:srgbClr val="0000FF"/>
                </a:solidFill>
                <a:effectLst/>
                <a:latin typeface="Arial"/>
                <a:ea typeface="Times New Roman"/>
              </a:rPr>
              <a:t>dipendenze</a:t>
            </a:r>
            <a:r>
              <a:rPr lang="it-IT" sz="2200" dirty="0" smtClean="0">
                <a:solidFill>
                  <a:srgbClr val="000000"/>
                </a:solidFill>
                <a:effectLst/>
                <a:latin typeface="Arial"/>
                <a:ea typeface="Times New Roman"/>
              </a:rPr>
              <a:t>, da quella temibili perché banalizzate della droga a quelle antiche e nuove dell’alcool o dei giochi o di internet, della pornografia. </a:t>
            </a:r>
            <a:endParaRPr lang="it-IT" sz="2200" dirty="0" smtClean="0">
              <a:effectLst/>
              <a:latin typeface="Arial"/>
              <a:ea typeface="Calibri"/>
            </a:endParaRPr>
          </a:p>
          <a:p>
            <a:endParaRPr lang="it-IT" dirty="0"/>
          </a:p>
        </p:txBody>
      </p:sp>
    </p:spTree>
    <p:extLst>
      <p:ext uri="{BB962C8B-B14F-4D97-AF65-F5344CB8AC3E}">
        <p14:creationId xmlns:p14="http://schemas.microsoft.com/office/powerpoint/2010/main" val="148333477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408712"/>
          </a:xfrm>
        </p:spPr>
        <p:txBody>
          <a:bodyPr>
            <a:noAutofit/>
          </a:bodyPr>
          <a:lstStyle/>
          <a:p>
            <a:pPr algn="just">
              <a:spcAft>
                <a:spcPts val="0"/>
              </a:spcAft>
            </a:pPr>
            <a:r>
              <a:rPr lang="it-IT" sz="2200" dirty="0" smtClean="0">
                <a:solidFill>
                  <a:srgbClr val="000000"/>
                </a:solidFill>
                <a:effectLst/>
                <a:latin typeface="Arial"/>
                <a:ea typeface="Times New Roman"/>
              </a:rPr>
              <a:t>  Noi </a:t>
            </a:r>
            <a:r>
              <a:rPr lang="it-IT" sz="2200" b="1" dirty="0" smtClean="0">
                <a:solidFill>
                  <a:srgbClr val="0000FF"/>
                </a:solidFill>
                <a:effectLst/>
                <a:latin typeface="Arial"/>
                <a:ea typeface="Times New Roman"/>
              </a:rPr>
              <a:t>possiamo essere la </a:t>
            </a:r>
            <a:r>
              <a:rPr lang="it-IT" sz="2200" b="1" dirty="0" smtClean="0">
                <a:solidFill>
                  <a:srgbClr val="FF0000"/>
                </a:solidFill>
                <a:effectLst/>
                <a:latin typeface="Arial"/>
                <a:ea typeface="Times New Roman"/>
              </a:rPr>
              <a:t>famiglia</a:t>
            </a:r>
            <a:r>
              <a:rPr lang="it-IT" sz="2200" dirty="0" smtClean="0">
                <a:solidFill>
                  <a:srgbClr val="000000"/>
                </a:solidFill>
                <a:effectLst/>
                <a:latin typeface="Arial"/>
                <a:ea typeface="Times New Roman"/>
              </a:rPr>
              <a:t> </a:t>
            </a:r>
            <a:r>
              <a:rPr lang="it-IT" sz="2200" b="1" dirty="0" smtClean="0">
                <a:solidFill>
                  <a:srgbClr val="0000FF"/>
                </a:solidFill>
                <a:effectLst/>
                <a:latin typeface="Arial"/>
                <a:ea typeface="Times New Roman"/>
              </a:rPr>
              <a:t>per le persone sole</a:t>
            </a:r>
            <a:r>
              <a:rPr lang="it-IT" sz="2200" dirty="0" smtClean="0">
                <a:solidFill>
                  <a:srgbClr val="000000"/>
                </a:solidFill>
                <a:effectLst/>
                <a:latin typeface="Arial"/>
                <a:ea typeface="Times New Roman"/>
              </a:rPr>
              <a:t>, per quei giovani che vivono nelle illusioni create dai social o da tante forme di sballo, dalle droghe all’alcool? </a:t>
            </a:r>
            <a:endParaRPr lang="it-IT" sz="2200" dirty="0" smtClean="0">
              <a:effectLst/>
              <a:latin typeface="Arial"/>
              <a:ea typeface="Calibri"/>
            </a:endParaRPr>
          </a:p>
          <a:p>
            <a:pPr algn="just">
              <a:spcAft>
                <a:spcPts val="0"/>
              </a:spcAft>
            </a:pPr>
            <a:r>
              <a:rPr lang="it-IT" sz="2200" dirty="0" smtClean="0">
                <a:solidFill>
                  <a:srgbClr val="000000"/>
                </a:solidFill>
                <a:effectLst/>
                <a:latin typeface="Arial"/>
                <a:ea typeface="Times New Roman"/>
              </a:rPr>
              <a:t>  La sfida è </a:t>
            </a:r>
            <a:r>
              <a:rPr lang="it-IT" sz="2200" b="1" dirty="0" smtClean="0">
                <a:solidFill>
                  <a:srgbClr val="0000FF"/>
                </a:solidFill>
                <a:effectLst/>
                <a:latin typeface="Arial"/>
                <a:ea typeface="Times New Roman"/>
              </a:rPr>
              <a:t>rendere sempre più umana la città degli uomini</a:t>
            </a:r>
            <a:r>
              <a:rPr lang="it-IT" sz="2200" dirty="0" smtClean="0">
                <a:solidFill>
                  <a:srgbClr val="000000"/>
                </a:solidFill>
                <a:effectLst/>
                <a:latin typeface="Arial"/>
                <a:ea typeface="Times New Roman"/>
              </a:rPr>
              <a:t>, trasformare il deserto della solitudine, delle paure, in una foresta di relazioni. Avvicinarsi è un rischio, ma anche un’opportunità: per ognuno di noi e per la persona alla quale mi avvicino, per l’io e per la comunità alla quale ci avviciniamo. </a:t>
            </a:r>
            <a:endParaRPr lang="it-IT" sz="2200" dirty="0" smtClean="0">
              <a:effectLst/>
              <a:latin typeface="Arial"/>
              <a:ea typeface="Calibri"/>
            </a:endParaRPr>
          </a:p>
          <a:p>
            <a:pPr algn="just">
              <a:spcAft>
                <a:spcPts val="0"/>
              </a:spcAft>
            </a:pPr>
            <a:r>
              <a:rPr lang="it-IT" sz="2200" dirty="0" smtClean="0">
                <a:solidFill>
                  <a:srgbClr val="000000"/>
                </a:solidFill>
                <a:effectLst/>
                <a:latin typeface="Arial"/>
                <a:ea typeface="Times New Roman"/>
              </a:rPr>
              <a:t> </a:t>
            </a:r>
            <a:endParaRPr lang="it-IT" sz="2200" dirty="0" smtClean="0">
              <a:effectLst/>
              <a:latin typeface="Arial"/>
              <a:ea typeface="Calibri"/>
            </a:endParaRPr>
          </a:p>
          <a:p>
            <a:pPr algn="just">
              <a:spcAft>
                <a:spcPts val="0"/>
              </a:spcAft>
            </a:pPr>
            <a:r>
              <a:rPr lang="it-IT" sz="2200" dirty="0" smtClean="0">
                <a:solidFill>
                  <a:srgbClr val="000000"/>
                </a:solidFill>
                <a:effectLst/>
                <a:latin typeface="Arial"/>
                <a:ea typeface="Times New Roman"/>
              </a:rPr>
              <a:t>  «</a:t>
            </a:r>
            <a:r>
              <a:rPr lang="it-IT" sz="2200" b="1" dirty="0" smtClean="0">
                <a:solidFill>
                  <a:srgbClr val="0000FF"/>
                </a:solidFill>
                <a:effectLst/>
                <a:latin typeface="Arial"/>
                <a:ea typeface="Times New Roman"/>
              </a:rPr>
              <a:t>L'amicizia sociale</a:t>
            </a:r>
            <a:r>
              <a:rPr lang="it-IT" sz="2200" dirty="0" smtClean="0">
                <a:solidFill>
                  <a:srgbClr val="000000"/>
                </a:solidFill>
                <a:effectLst/>
                <a:latin typeface="Arial"/>
                <a:ea typeface="Times New Roman"/>
              </a:rPr>
              <a:t> si fa nella gratuità, e questa saggezza della gratuità si impara, si impara: col gioco, con lo sport, con l’arte, con la gioia di stare insieme, con l’avvicinarsi... </a:t>
            </a:r>
          </a:p>
          <a:p>
            <a:pPr algn="just">
              <a:spcAft>
                <a:spcPts val="0"/>
              </a:spcAft>
            </a:pPr>
            <a:r>
              <a:rPr lang="it-IT" sz="2200" dirty="0">
                <a:solidFill>
                  <a:srgbClr val="000000"/>
                </a:solidFill>
                <a:latin typeface="Arial"/>
                <a:ea typeface="Times New Roman"/>
              </a:rPr>
              <a:t> </a:t>
            </a:r>
            <a:r>
              <a:rPr lang="it-IT" sz="2200" dirty="0" smtClean="0">
                <a:solidFill>
                  <a:srgbClr val="000000"/>
                </a:solidFill>
                <a:latin typeface="Arial"/>
                <a:ea typeface="Times New Roman"/>
              </a:rPr>
              <a:t> </a:t>
            </a:r>
            <a:r>
              <a:rPr lang="it-IT" sz="2200" dirty="0" smtClean="0">
                <a:solidFill>
                  <a:srgbClr val="000000"/>
                </a:solidFill>
                <a:effectLst/>
                <a:latin typeface="Arial"/>
                <a:ea typeface="Times New Roman"/>
              </a:rPr>
              <a:t>E una parola, </a:t>
            </a:r>
            <a:r>
              <a:rPr lang="it-IT" sz="2200" b="1" dirty="0">
                <a:solidFill>
                  <a:srgbClr val="0000FF"/>
                </a:solidFill>
                <a:latin typeface="Arial"/>
                <a:ea typeface="Times New Roman"/>
              </a:rPr>
              <a:t>gratuità</a:t>
            </a:r>
            <a:r>
              <a:rPr lang="it-IT" sz="2200" dirty="0" smtClean="0">
                <a:solidFill>
                  <a:srgbClr val="000000"/>
                </a:solidFill>
                <a:effectLst/>
                <a:latin typeface="Arial"/>
                <a:ea typeface="Times New Roman"/>
              </a:rPr>
              <a:t>, da non dimenticare in questo mondo, dove sembra che se tu non paghi non puoi vivere, dove la </a:t>
            </a:r>
            <a:r>
              <a:rPr lang="it-IT" sz="2200" dirty="0" smtClean="0">
                <a:solidFill>
                  <a:srgbClr val="000000"/>
                </a:solidFill>
                <a:effectLst/>
                <a:latin typeface="Arial"/>
                <a:ea typeface="Times New Roman"/>
              </a:rPr>
              <a:t>persona che </a:t>
            </a:r>
            <a:r>
              <a:rPr lang="it-IT" sz="2200" dirty="0" smtClean="0">
                <a:solidFill>
                  <a:srgbClr val="000000"/>
                </a:solidFill>
                <a:effectLst/>
                <a:latin typeface="Arial"/>
                <a:ea typeface="Times New Roman"/>
              </a:rPr>
              <a:t>Dio ha creato proprio al centro del mondo, per essere pure al centro dell’economia, sono stati cacciati via e al centro abbiamo un bel dio, il </a:t>
            </a:r>
            <a:r>
              <a:rPr lang="it-IT" sz="2200" b="1" dirty="0">
                <a:solidFill>
                  <a:srgbClr val="0000FF"/>
                </a:solidFill>
                <a:latin typeface="Arial"/>
                <a:ea typeface="Times New Roman"/>
              </a:rPr>
              <a:t>dio denaro</a:t>
            </a:r>
            <a:r>
              <a:rPr lang="it-IT" sz="2200" dirty="0" smtClean="0">
                <a:solidFill>
                  <a:srgbClr val="000000"/>
                </a:solidFill>
                <a:effectLst/>
                <a:latin typeface="Arial"/>
                <a:ea typeface="Times New Roman"/>
              </a:rPr>
              <a:t>». </a:t>
            </a:r>
            <a:endParaRPr lang="it-IT" sz="2200" dirty="0" smtClean="0">
              <a:effectLst/>
              <a:latin typeface="Arial"/>
              <a:ea typeface="Calibri"/>
            </a:endParaRPr>
          </a:p>
          <a:p>
            <a:endParaRPr lang="it-IT" dirty="0"/>
          </a:p>
        </p:txBody>
      </p:sp>
    </p:spTree>
    <p:extLst>
      <p:ext uri="{BB962C8B-B14F-4D97-AF65-F5344CB8AC3E}">
        <p14:creationId xmlns:p14="http://schemas.microsoft.com/office/powerpoint/2010/main" val="70321902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260648"/>
            <a:ext cx="8496944" cy="6336704"/>
          </a:xfrm>
        </p:spPr>
        <p:txBody>
          <a:bodyPr>
            <a:noAutofit/>
          </a:bodyPr>
          <a:lstStyle/>
          <a:p>
            <a:pPr algn="just">
              <a:spcAft>
                <a:spcPts val="0"/>
              </a:spcAft>
            </a:pPr>
            <a:r>
              <a:rPr lang="it-IT" sz="2200" dirty="0" smtClean="0">
                <a:solidFill>
                  <a:srgbClr val="000000"/>
                </a:solidFill>
                <a:effectLst/>
                <a:latin typeface="Arial"/>
                <a:ea typeface="Times New Roman"/>
              </a:rPr>
              <a:t>  Oggi </a:t>
            </a:r>
            <a:r>
              <a:rPr lang="it-IT" sz="2200" dirty="0" smtClean="0">
                <a:solidFill>
                  <a:srgbClr val="000000"/>
                </a:solidFill>
                <a:effectLst/>
                <a:latin typeface="Arial"/>
                <a:ea typeface="Times New Roman"/>
              </a:rPr>
              <a:t>veniamo a contatto con popoli e </a:t>
            </a:r>
            <a:r>
              <a:rPr lang="it-IT" sz="2200" b="1" dirty="0" smtClean="0">
                <a:solidFill>
                  <a:srgbClr val="0000FF"/>
                </a:solidFill>
                <a:effectLst/>
                <a:latin typeface="Arial"/>
                <a:ea typeface="Times New Roman"/>
              </a:rPr>
              <a:t>diverse culture religiose</a:t>
            </a:r>
            <a:r>
              <a:rPr lang="it-IT" sz="2200" dirty="0" smtClean="0">
                <a:solidFill>
                  <a:srgbClr val="000000"/>
                </a:solidFill>
                <a:effectLst/>
                <a:latin typeface="Arial"/>
                <a:ea typeface="Times New Roman"/>
              </a:rPr>
              <a:t> (musulmani, comunità ortodosse etc.), con situazioni personali </a:t>
            </a:r>
            <a:r>
              <a:rPr lang="it-IT" sz="2200" dirty="0" smtClean="0">
                <a:solidFill>
                  <a:srgbClr val="000000"/>
                </a:solidFill>
                <a:effectLst/>
                <a:latin typeface="Arial"/>
                <a:ea typeface="Times New Roman"/>
              </a:rPr>
              <a:t>diverse, nuove </a:t>
            </a:r>
            <a:r>
              <a:rPr lang="it-IT" sz="2200" dirty="0" smtClean="0">
                <a:solidFill>
                  <a:srgbClr val="000000"/>
                </a:solidFill>
                <a:effectLst/>
                <a:latin typeface="Arial"/>
                <a:ea typeface="Times New Roman"/>
              </a:rPr>
              <a:t>che ci chiedono di essere nuovi. </a:t>
            </a:r>
            <a:endParaRPr lang="it-IT" sz="2200" dirty="0" smtClean="0">
              <a:solidFill>
                <a:srgbClr val="000000"/>
              </a:solidFill>
              <a:effectLst/>
              <a:latin typeface="Arial"/>
              <a:ea typeface="Times New Roman"/>
            </a:endParaRPr>
          </a:p>
          <a:p>
            <a:pPr algn="just">
              <a:spcAft>
                <a:spcPts val="0"/>
              </a:spcAft>
            </a:pPr>
            <a:r>
              <a:rPr lang="it-IT" sz="2200" dirty="0" smtClean="0">
                <a:solidFill>
                  <a:srgbClr val="000000"/>
                </a:solidFill>
                <a:effectLst/>
                <a:latin typeface="Arial"/>
                <a:ea typeface="Times New Roman"/>
              </a:rPr>
              <a:t>  La </a:t>
            </a:r>
            <a:r>
              <a:rPr lang="it-IT" sz="2200" dirty="0" smtClean="0">
                <a:solidFill>
                  <a:srgbClr val="000000"/>
                </a:solidFill>
                <a:effectLst/>
                <a:latin typeface="Arial"/>
                <a:ea typeface="Times New Roman"/>
              </a:rPr>
              <a:t>città cambia anche per la </a:t>
            </a:r>
            <a:r>
              <a:rPr lang="it-IT" sz="2200" b="1" dirty="0" smtClean="0">
                <a:solidFill>
                  <a:srgbClr val="0000FF"/>
                </a:solidFill>
                <a:effectLst/>
                <a:latin typeface="Arial"/>
                <a:ea typeface="Times New Roman"/>
              </a:rPr>
              <a:t>mobilità della popolazione</a:t>
            </a:r>
            <a:r>
              <a:rPr lang="it-IT" sz="2200" dirty="0" smtClean="0">
                <a:solidFill>
                  <a:srgbClr val="000000"/>
                </a:solidFill>
                <a:effectLst/>
                <a:latin typeface="Arial"/>
                <a:ea typeface="Times New Roman"/>
              </a:rPr>
              <a:t>, che porta a non avere rapporti stabili e continuativi, su una tradizione consolidata. </a:t>
            </a:r>
            <a:r>
              <a:rPr lang="it-IT" sz="2200" b="1" dirty="0" smtClean="0">
                <a:solidFill>
                  <a:srgbClr val="0000FF"/>
                </a:solidFill>
                <a:effectLst/>
                <a:latin typeface="Arial"/>
                <a:ea typeface="Times New Roman"/>
              </a:rPr>
              <a:t>La crisi economica</a:t>
            </a:r>
            <a:r>
              <a:rPr lang="it-IT" sz="2200" dirty="0" smtClean="0">
                <a:solidFill>
                  <a:srgbClr val="000000"/>
                </a:solidFill>
                <a:effectLst/>
                <a:latin typeface="Arial"/>
                <a:ea typeface="Times New Roman"/>
              </a:rPr>
              <a:t> e del lavoro hanno trasformato la vita di tante famiglie, che sono più fragili, sole, in condizioni precarie: La solitudine e l’isolamento hanno anche uno stretto rapporto con un </a:t>
            </a:r>
            <a:r>
              <a:rPr lang="it-IT" sz="2200" b="1" dirty="0" smtClean="0">
                <a:solidFill>
                  <a:srgbClr val="0000FF"/>
                </a:solidFill>
                <a:effectLst/>
                <a:latin typeface="Arial"/>
                <a:ea typeface="Times New Roman"/>
              </a:rPr>
              <a:t>disagio psichico</a:t>
            </a:r>
            <a:r>
              <a:rPr lang="it-IT" sz="2200" dirty="0" smtClean="0">
                <a:solidFill>
                  <a:srgbClr val="000000"/>
                </a:solidFill>
                <a:effectLst/>
                <a:latin typeface="Arial"/>
                <a:ea typeface="Times New Roman"/>
              </a:rPr>
              <a:t> che è aumentato! </a:t>
            </a:r>
            <a:endParaRPr lang="it-IT" sz="2200" dirty="0" smtClean="0">
              <a:effectLst/>
              <a:latin typeface="Arial"/>
              <a:ea typeface="Calibri"/>
            </a:endParaRPr>
          </a:p>
          <a:p>
            <a:pPr algn="just">
              <a:spcAft>
                <a:spcPts val="0"/>
              </a:spcAft>
            </a:pPr>
            <a:r>
              <a:rPr lang="it-IT" sz="2000" b="1" i="1" dirty="0" smtClean="0">
                <a:solidFill>
                  <a:srgbClr val="0000FF"/>
                </a:solidFill>
                <a:effectLst/>
                <a:latin typeface="Arial"/>
                <a:ea typeface="Times New Roman"/>
              </a:rPr>
              <a:t> </a:t>
            </a:r>
            <a:r>
              <a:rPr lang="it-IT" sz="2200" dirty="0" smtClean="0">
                <a:solidFill>
                  <a:srgbClr val="000000"/>
                </a:solidFill>
                <a:effectLst/>
                <a:latin typeface="Arial"/>
                <a:ea typeface="Times New Roman"/>
              </a:rPr>
              <a:t>Quante angosce per gli </a:t>
            </a:r>
            <a:r>
              <a:rPr lang="it-IT" sz="2200" b="1" dirty="0" smtClean="0">
                <a:solidFill>
                  <a:srgbClr val="0000FF"/>
                </a:solidFill>
                <a:effectLst/>
                <a:latin typeface="Arial"/>
                <a:ea typeface="Times New Roman"/>
              </a:rPr>
              <a:t>anziani</a:t>
            </a:r>
            <a:r>
              <a:rPr lang="it-IT" sz="2200" dirty="0" smtClean="0">
                <a:solidFill>
                  <a:srgbClr val="000000"/>
                </a:solidFill>
                <a:effectLst/>
                <a:latin typeface="Arial"/>
                <a:ea typeface="Times New Roman"/>
              </a:rPr>
              <a:t> che convivono con problemi di autosufficienza senza avere le risorse relazionali o economiche per essere aiutati adeguatamente a vivere nella propria casa. </a:t>
            </a:r>
            <a:endParaRPr lang="it-IT" sz="2200" dirty="0" smtClean="0">
              <a:solidFill>
                <a:srgbClr val="000000"/>
              </a:solidFill>
              <a:effectLst/>
              <a:latin typeface="Arial"/>
              <a:ea typeface="Times New Roman"/>
            </a:endParaRPr>
          </a:p>
          <a:p>
            <a:pPr algn="just">
              <a:spcAft>
                <a:spcPts val="0"/>
              </a:spcAft>
            </a:pPr>
            <a:r>
              <a:rPr lang="it-IT" sz="2200" dirty="0">
                <a:solidFill>
                  <a:srgbClr val="000000"/>
                </a:solidFill>
                <a:latin typeface="Arial"/>
                <a:ea typeface="Times New Roman"/>
              </a:rPr>
              <a:t> </a:t>
            </a:r>
            <a:r>
              <a:rPr lang="it-IT" sz="2200" dirty="0" smtClean="0">
                <a:solidFill>
                  <a:srgbClr val="000000"/>
                </a:solidFill>
                <a:latin typeface="Arial"/>
                <a:ea typeface="Times New Roman"/>
              </a:rPr>
              <a:t>  </a:t>
            </a:r>
            <a:r>
              <a:rPr lang="it-IT" sz="2200" dirty="0" smtClean="0">
                <a:solidFill>
                  <a:srgbClr val="000000"/>
                </a:solidFill>
                <a:effectLst/>
                <a:latin typeface="Arial"/>
                <a:ea typeface="Times New Roman"/>
              </a:rPr>
              <a:t>Non </a:t>
            </a:r>
            <a:r>
              <a:rPr lang="it-IT" sz="2200" dirty="0" smtClean="0">
                <a:solidFill>
                  <a:srgbClr val="000000"/>
                </a:solidFill>
                <a:effectLst/>
                <a:latin typeface="Arial"/>
                <a:ea typeface="Times New Roman"/>
              </a:rPr>
              <a:t>è solo un problema di organizzazione, ma di </a:t>
            </a:r>
            <a:r>
              <a:rPr lang="it-IT" sz="2200" b="1" dirty="0" smtClean="0">
                <a:solidFill>
                  <a:srgbClr val="0000FF"/>
                </a:solidFill>
                <a:effectLst/>
                <a:latin typeface="Arial"/>
                <a:ea typeface="Times New Roman"/>
              </a:rPr>
              <a:t>umanità</a:t>
            </a:r>
            <a:r>
              <a:rPr lang="it-IT" sz="2200" dirty="0" smtClean="0">
                <a:solidFill>
                  <a:srgbClr val="000000"/>
                </a:solidFill>
                <a:effectLst/>
                <a:latin typeface="Arial"/>
                <a:ea typeface="Times New Roman"/>
              </a:rPr>
              <a:t> e questo interroga i servizi preposti, con i quali tante nostre realtà collaborano, ma anche tutta la nostra comunità. Tra l’altro molte persone anziane hanno soprattutto bisogno di </a:t>
            </a:r>
            <a:r>
              <a:rPr lang="it-IT" sz="2200" b="1" dirty="0" smtClean="0">
                <a:solidFill>
                  <a:srgbClr val="0000FF"/>
                </a:solidFill>
                <a:effectLst/>
                <a:latin typeface="Arial"/>
                <a:ea typeface="Times New Roman"/>
              </a:rPr>
              <a:t>spiritualità</a:t>
            </a:r>
            <a:r>
              <a:rPr lang="it-IT" sz="2200" dirty="0" smtClean="0">
                <a:solidFill>
                  <a:srgbClr val="000000"/>
                </a:solidFill>
                <a:effectLst/>
                <a:latin typeface="Arial"/>
                <a:ea typeface="Times New Roman"/>
              </a:rPr>
              <a:t> e di sentirsi accolte con amore all’interno della comunità parrocchiale. </a:t>
            </a:r>
            <a:endParaRPr lang="it-IT" sz="2200" dirty="0" smtClean="0">
              <a:effectLst/>
              <a:latin typeface="Arial"/>
              <a:ea typeface="Calibri"/>
            </a:endParaRPr>
          </a:p>
          <a:p>
            <a:endParaRPr lang="it-IT" dirty="0"/>
          </a:p>
        </p:txBody>
      </p:sp>
    </p:spTree>
    <p:extLst>
      <p:ext uri="{BB962C8B-B14F-4D97-AF65-F5344CB8AC3E}">
        <p14:creationId xmlns:p14="http://schemas.microsoft.com/office/powerpoint/2010/main" val="148333477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Autofit/>
          </a:bodyPr>
          <a:lstStyle/>
          <a:p>
            <a:pPr algn="just">
              <a:spcAft>
                <a:spcPts val="0"/>
              </a:spcAft>
            </a:pPr>
            <a:endParaRPr lang="it-IT" sz="2200" b="1" dirty="0" smtClean="0">
              <a:solidFill>
                <a:srgbClr val="0000FF"/>
              </a:solidFill>
              <a:effectLst/>
              <a:latin typeface="Arial"/>
              <a:ea typeface="Times New Roman"/>
            </a:endParaRPr>
          </a:p>
          <a:p>
            <a:pPr algn="just">
              <a:spcAft>
                <a:spcPts val="0"/>
              </a:spcAft>
            </a:pPr>
            <a:r>
              <a:rPr lang="it-IT" sz="2200" b="1" dirty="0" smtClean="0">
                <a:solidFill>
                  <a:srgbClr val="0000FF"/>
                </a:solidFill>
                <a:effectLst/>
                <a:latin typeface="Arial"/>
                <a:ea typeface="Times New Roman"/>
              </a:rPr>
              <a:t>  Gli stranieri</a:t>
            </a:r>
            <a:r>
              <a:rPr lang="it-IT" sz="2200" dirty="0" smtClean="0">
                <a:solidFill>
                  <a:srgbClr val="000000"/>
                </a:solidFill>
                <a:effectLst/>
                <a:latin typeface="Arial"/>
                <a:ea typeface="Times New Roman"/>
              </a:rPr>
              <a:t> chiedono accoglienza e protezione. Non è facile o automatico, e farlo ci chiede anche di uscire dalla presunzione che i poveri siano garbati e che corrispondano alle nostre idee ed esigenze. </a:t>
            </a:r>
            <a:r>
              <a:rPr lang="it-IT" sz="2200" b="1" dirty="0">
                <a:solidFill>
                  <a:srgbClr val="0000FF"/>
                </a:solidFill>
                <a:latin typeface="Arial"/>
                <a:ea typeface="Times New Roman"/>
              </a:rPr>
              <a:t>Sono come sono</a:t>
            </a:r>
            <a:r>
              <a:rPr lang="it-IT" sz="2200" dirty="0" smtClean="0">
                <a:solidFill>
                  <a:srgbClr val="000000"/>
                </a:solidFill>
                <a:effectLst/>
                <a:latin typeface="Arial"/>
                <a:ea typeface="Times New Roman"/>
              </a:rPr>
              <a:t>. </a:t>
            </a:r>
          </a:p>
          <a:p>
            <a:pPr algn="just">
              <a:spcAft>
                <a:spcPts val="0"/>
              </a:spcAft>
            </a:pPr>
            <a:r>
              <a:rPr lang="it-IT" sz="2200" dirty="0">
                <a:solidFill>
                  <a:srgbClr val="000000"/>
                </a:solidFill>
                <a:latin typeface="Arial"/>
                <a:ea typeface="Times New Roman"/>
              </a:rPr>
              <a:t> </a:t>
            </a:r>
            <a:r>
              <a:rPr lang="it-IT" sz="2200" dirty="0" smtClean="0">
                <a:solidFill>
                  <a:srgbClr val="000000"/>
                </a:solidFill>
                <a:latin typeface="Arial"/>
                <a:ea typeface="Times New Roman"/>
              </a:rPr>
              <a:t> </a:t>
            </a:r>
            <a:r>
              <a:rPr lang="it-IT" sz="2200" dirty="0" smtClean="0">
                <a:solidFill>
                  <a:srgbClr val="000000"/>
                </a:solidFill>
                <a:effectLst/>
                <a:latin typeface="Arial"/>
                <a:ea typeface="Times New Roman"/>
              </a:rPr>
              <a:t>E dobbiamo, come tutti, amarli così. </a:t>
            </a:r>
          </a:p>
          <a:p>
            <a:pPr algn="just">
              <a:spcAft>
                <a:spcPts val="0"/>
              </a:spcAft>
            </a:pPr>
            <a:r>
              <a:rPr lang="it-IT" sz="2200" dirty="0" smtClean="0">
                <a:solidFill>
                  <a:srgbClr val="000000"/>
                </a:solidFill>
                <a:effectLst/>
                <a:latin typeface="Arial"/>
                <a:ea typeface="Times New Roman"/>
              </a:rPr>
              <a:t>  </a:t>
            </a:r>
            <a:r>
              <a:rPr lang="it-IT" sz="2200" dirty="0" smtClean="0">
                <a:solidFill>
                  <a:srgbClr val="000000"/>
                </a:solidFill>
                <a:effectLst/>
                <a:latin typeface="Arial"/>
                <a:ea typeface="Times New Roman"/>
              </a:rPr>
              <a:t>E </a:t>
            </a:r>
            <a:r>
              <a:rPr lang="it-IT" sz="2200" dirty="0" smtClean="0">
                <a:solidFill>
                  <a:srgbClr val="000000"/>
                </a:solidFill>
                <a:effectLst/>
                <a:latin typeface="Arial"/>
                <a:ea typeface="Times New Roman"/>
              </a:rPr>
              <a:t>solo se li ameremo cambieranno loro e cambieremo noi. </a:t>
            </a:r>
            <a:endParaRPr lang="it-IT" sz="2200" dirty="0" smtClean="0">
              <a:effectLst/>
              <a:latin typeface="Arial"/>
              <a:ea typeface="Calibri"/>
            </a:endParaRPr>
          </a:p>
          <a:p>
            <a:pPr algn="just">
              <a:spcAft>
                <a:spcPts val="0"/>
              </a:spcAft>
            </a:pPr>
            <a:r>
              <a:rPr lang="it-IT" sz="2200" dirty="0" smtClean="0">
                <a:solidFill>
                  <a:srgbClr val="000000"/>
                </a:solidFill>
                <a:effectLst/>
                <a:latin typeface="Arial"/>
                <a:ea typeface="Times New Roman"/>
              </a:rPr>
              <a:t> </a:t>
            </a:r>
          </a:p>
          <a:p>
            <a:pPr algn="just">
              <a:spcAft>
                <a:spcPts val="0"/>
              </a:spcAft>
            </a:pPr>
            <a:r>
              <a:rPr lang="it-IT" sz="2200" dirty="0" smtClean="0">
                <a:solidFill>
                  <a:srgbClr val="000000"/>
                </a:solidFill>
                <a:effectLst/>
                <a:latin typeface="Arial"/>
                <a:ea typeface="Times New Roman"/>
              </a:rPr>
              <a:t>  A volte la povertà sembra diventi una colpa</a:t>
            </a:r>
            <a:r>
              <a:rPr lang="it-IT" sz="2200" u="sng" dirty="0" smtClean="0">
                <a:solidFill>
                  <a:srgbClr val="000000"/>
                </a:solidFill>
                <a:effectLst/>
                <a:latin typeface="Arial"/>
                <a:ea typeface="Times New Roman"/>
              </a:rPr>
              <a:t>. Non possiamo assuefarci al dolore</a:t>
            </a:r>
            <a:r>
              <a:rPr lang="it-IT" sz="2200" dirty="0" smtClean="0">
                <a:solidFill>
                  <a:srgbClr val="000000"/>
                </a:solidFill>
                <a:effectLst/>
                <a:latin typeface="Arial"/>
                <a:ea typeface="Times New Roman"/>
              </a:rPr>
              <a:t> e l’accoglienza ci aiuta a fare qualcosa.</a:t>
            </a:r>
          </a:p>
          <a:p>
            <a:pPr algn="just">
              <a:spcAft>
                <a:spcPts val="0"/>
              </a:spcAft>
            </a:pPr>
            <a:endParaRPr lang="it-IT" sz="2200" dirty="0" smtClean="0">
              <a:solidFill>
                <a:srgbClr val="000000"/>
              </a:solidFill>
              <a:effectLst/>
              <a:latin typeface="Arial"/>
              <a:ea typeface="Times New Roman"/>
            </a:endParaRPr>
          </a:p>
          <a:p>
            <a:pPr algn="just">
              <a:spcAft>
                <a:spcPts val="0"/>
              </a:spcAft>
            </a:pPr>
            <a:r>
              <a:rPr lang="it-IT" sz="2200" dirty="0" smtClean="0">
                <a:solidFill>
                  <a:srgbClr val="000000"/>
                </a:solidFill>
                <a:effectLst/>
                <a:latin typeface="Arial"/>
                <a:ea typeface="Times New Roman"/>
              </a:rPr>
              <a:t>  Certo </a:t>
            </a:r>
            <a:r>
              <a:rPr lang="it-IT" sz="2200" dirty="0" smtClean="0">
                <a:solidFill>
                  <a:srgbClr val="000000"/>
                </a:solidFill>
                <a:effectLst/>
                <a:latin typeface="Arial"/>
                <a:ea typeface="Times New Roman"/>
              </a:rPr>
              <a:t>conosciamo le difficoltà e la necessità di gestire un fenomeno altrimenti pericoloso e come sia necessario uscire dalla pericolosa logica dell’emergenza.</a:t>
            </a:r>
            <a:endParaRPr lang="it-IT" sz="2200" dirty="0" smtClean="0">
              <a:effectLst/>
              <a:latin typeface="Arial"/>
              <a:ea typeface="Calibri"/>
            </a:endParaRPr>
          </a:p>
          <a:p>
            <a:pPr algn="just">
              <a:spcAft>
                <a:spcPts val="0"/>
              </a:spcAft>
            </a:pPr>
            <a:r>
              <a:rPr lang="it-IT" sz="2200" dirty="0" smtClean="0">
                <a:solidFill>
                  <a:srgbClr val="000000"/>
                </a:solidFill>
                <a:effectLst/>
                <a:latin typeface="Arial"/>
                <a:ea typeface="Times New Roman"/>
              </a:rPr>
              <a:t> </a:t>
            </a:r>
            <a:endParaRPr lang="it-IT" sz="2200" dirty="0"/>
          </a:p>
        </p:txBody>
      </p:sp>
    </p:spTree>
    <p:extLst>
      <p:ext uri="{BB962C8B-B14F-4D97-AF65-F5344CB8AC3E}">
        <p14:creationId xmlns:p14="http://schemas.microsoft.com/office/powerpoint/2010/main" val="166475489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Autofit/>
          </a:bodyPr>
          <a:lstStyle/>
          <a:p>
            <a:pPr algn="just">
              <a:spcAft>
                <a:spcPts val="0"/>
              </a:spcAft>
            </a:pPr>
            <a:endParaRPr lang="it-IT" sz="2200" b="1" dirty="0" smtClean="0">
              <a:solidFill>
                <a:srgbClr val="0000FF"/>
              </a:solidFill>
              <a:effectLst/>
              <a:latin typeface="Arial"/>
              <a:ea typeface="Times New Roman"/>
            </a:endParaRPr>
          </a:p>
          <a:p>
            <a:pPr algn="just">
              <a:spcAft>
                <a:spcPts val="0"/>
              </a:spcAft>
            </a:pPr>
            <a:r>
              <a:rPr lang="it-IT" sz="2200" b="1" dirty="0" smtClean="0">
                <a:solidFill>
                  <a:srgbClr val="0000FF"/>
                </a:solidFill>
                <a:effectLst/>
                <a:latin typeface="Arial"/>
                <a:ea typeface="Times New Roman"/>
              </a:rPr>
              <a:t>  Gli ambiti sportivi, scolastici, ricreativi e culturali</a:t>
            </a:r>
            <a:r>
              <a:rPr lang="it-IT" sz="2200" dirty="0" smtClean="0">
                <a:solidFill>
                  <a:srgbClr val="000000"/>
                </a:solidFill>
                <a:effectLst/>
                <a:latin typeface="Arial"/>
                <a:ea typeface="Times New Roman"/>
              </a:rPr>
              <a:t>, di dialogo, di servizio ai poveri, sono spazi che devono essere esplorati come </a:t>
            </a:r>
            <a:r>
              <a:rPr lang="it-IT" sz="2200" b="1" dirty="0">
                <a:solidFill>
                  <a:srgbClr val="0000FF"/>
                </a:solidFill>
                <a:latin typeface="Arial"/>
                <a:ea typeface="Times New Roman"/>
              </a:rPr>
              <a:t>occasioni di evangelizzazione</a:t>
            </a:r>
            <a:r>
              <a:rPr lang="it-IT" sz="2200" dirty="0" smtClean="0">
                <a:solidFill>
                  <a:srgbClr val="000000"/>
                </a:solidFill>
                <a:effectLst/>
                <a:latin typeface="Arial"/>
                <a:ea typeface="Times New Roman"/>
              </a:rPr>
              <a:t>, nel senso vero del termine, perché cioè conoscano il nostro amore e attraverso di noi l'amore di Gesù. </a:t>
            </a:r>
          </a:p>
          <a:p>
            <a:pPr algn="just">
              <a:spcAft>
                <a:spcPts val="0"/>
              </a:spcAft>
            </a:pPr>
            <a:r>
              <a:rPr lang="it-IT" sz="2200" dirty="0">
                <a:solidFill>
                  <a:srgbClr val="000000"/>
                </a:solidFill>
                <a:latin typeface="Arial"/>
                <a:ea typeface="Times New Roman"/>
              </a:rPr>
              <a:t> </a:t>
            </a:r>
            <a:r>
              <a:rPr lang="it-IT" sz="2200" dirty="0" smtClean="0">
                <a:solidFill>
                  <a:srgbClr val="000000"/>
                </a:solidFill>
                <a:latin typeface="Arial"/>
                <a:ea typeface="Times New Roman"/>
              </a:rPr>
              <a:t> </a:t>
            </a:r>
            <a:r>
              <a:rPr lang="it-IT" sz="2200" u="sng" dirty="0" smtClean="0">
                <a:solidFill>
                  <a:srgbClr val="000000"/>
                </a:solidFill>
                <a:effectLst/>
                <a:latin typeface="Arial"/>
                <a:ea typeface="Times New Roman"/>
              </a:rPr>
              <a:t>La carità attrae e rende eloquente il Vangelo</a:t>
            </a:r>
            <a:r>
              <a:rPr lang="it-IT" sz="2200" dirty="0" smtClean="0">
                <a:solidFill>
                  <a:srgbClr val="000000"/>
                </a:solidFill>
                <a:effectLst/>
                <a:latin typeface="Arial"/>
                <a:ea typeface="Times New Roman"/>
              </a:rPr>
              <a:t>. </a:t>
            </a:r>
          </a:p>
          <a:p>
            <a:pPr algn="just">
              <a:spcAft>
                <a:spcPts val="0"/>
              </a:spcAft>
            </a:pPr>
            <a:endParaRPr lang="it-IT" sz="2200" dirty="0" smtClean="0">
              <a:effectLst/>
              <a:latin typeface="Arial"/>
              <a:ea typeface="Calibri"/>
            </a:endParaRPr>
          </a:p>
          <a:p>
            <a:pPr algn="just"/>
            <a:r>
              <a:rPr lang="it-IT" sz="2200" dirty="0" smtClean="0">
                <a:solidFill>
                  <a:srgbClr val="000000"/>
                </a:solidFill>
                <a:effectLst/>
                <a:latin typeface="Arial"/>
                <a:ea typeface="Times New Roman"/>
              </a:rPr>
              <a:t>  Ma è fondamentale </a:t>
            </a:r>
            <a:r>
              <a:rPr lang="it-IT" sz="2200" b="1" dirty="0" smtClean="0">
                <a:solidFill>
                  <a:srgbClr val="0000FF"/>
                </a:solidFill>
                <a:effectLst/>
                <a:latin typeface="Arial"/>
                <a:ea typeface="Times New Roman"/>
              </a:rPr>
              <a:t>la presenza nei luoghi</a:t>
            </a:r>
            <a:r>
              <a:rPr lang="it-IT" sz="2200" dirty="0" smtClean="0">
                <a:solidFill>
                  <a:srgbClr val="000000"/>
                </a:solidFill>
                <a:effectLst/>
                <a:latin typeface="Arial"/>
                <a:ea typeface="Times New Roman"/>
              </a:rPr>
              <a:t> di </a:t>
            </a:r>
            <a:r>
              <a:rPr lang="it-IT" sz="2200" b="1" dirty="0" smtClean="0">
                <a:solidFill>
                  <a:srgbClr val="0000FF"/>
                </a:solidFill>
                <a:effectLst/>
                <a:latin typeface="Arial"/>
                <a:ea typeface="Times New Roman"/>
              </a:rPr>
              <a:t>lavoro</a:t>
            </a:r>
            <a:r>
              <a:rPr lang="it-IT" sz="2200" dirty="0" smtClean="0">
                <a:solidFill>
                  <a:srgbClr val="000000"/>
                </a:solidFill>
                <a:effectLst/>
                <a:latin typeface="Arial"/>
                <a:ea typeface="Times New Roman"/>
              </a:rPr>
              <a:t>, nel pianeta della </a:t>
            </a:r>
            <a:r>
              <a:rPr lang="it-IT" sz="2200" b="1" dirty="0" smtClean="0">
                <a:solidFill>
                  <a:srgbClr val="0000FF"/>
                </a:solidFill>
                <a:effectLst/>
                <a:latin typeface="Arial"/>
                <a:ea typeface="Times New Roman"/>
              </a:rPr>
              <a:t>salute</a:t>
            </a:r>
            <a:r>
              <a:rPr lang="it-IT" sz="2200" dirty="0" smtClean="0">
                <a:solidFill>
                  <a:srgbClr val="000000"/>
                </a:solidFill>
                <a:effectLst/>
                <a:latin typeface="Arial"/>
                <a:ea typeface="Times New Roman"/>
              </a:rPr>
              <a:t>, del </a:t>
            </a:r>
            <a:r>
              <a:rPr lang="it-IT" sz="2200" b="1" dirty="0" smtClean="0">
                <a:solidFill>
                  <a:srgbClr val="0000FF"/>
                </a:solidFill>
                <a:effectLst/>
                <a:latin typeface="Arial"/>
                <a:ea typeface="Times New Roman"/>
              </a:rPr>
              <a:t>carcere</a:t>
            </a:r>
            <a:r>
              <a:rPr lang="it-IT" sz="2200" dirty="0" smtClean="0">
                <a:solidFill>
                  <a:srgbClr val="000000"/>
                </a:solidFill>
                <a:effectLst/>
                <a:latin typeface="Arial"/>
                <a:ea typeface="Times New Roman"/>
              </a:rPr>
              <a:t>, degli </a:t>
            </a:r>
            <a:r>
              <a:rPr lang="it-IT" sz="2200" b="1" dirty="0" smtClean="0">
                <a:solidFill>
                  <a:srgbClr val="0000FF"/>
                </a:solidFill>
                <a:effectLst/>
                <a:latin typeface="Arial"/>
                <a:ea typeface="Times New Roman"/>
              </a:rPr>
              <a:t>ospedali</a:t>
            </a:r>
            <a:r>
              <a:rPr lang="it-IT" sz="2200" dirty="0" smtClean="0">
                <a:solidFill>
                  <a:srgbClr val="000000"/>
                </a:solidFill>
                <a:effectLst/>
                <a:latin typeface="Arial"/>
                <a:ea typeface="Times New Roman"/>
              </a:rPr>
              <a:t> e strutture assistenziali, sia per anziani, per diversamente abili o per malati mentali. In tanti è emersa la necessità che a farlo non siano solo alcune persone, ma sempre di più sia </a:t>
            </a:r>
            <a:r>
              <a:rPr lang="it-IT" sz="2200" b="1" dirty="0" smtClean="0">
                <a:solidFill>
                  <a:srgbClr val="0000FF"/>
                </a:solidFill>
                <a:effectLst/>
                <a:latin typeface="Arial"/>
                <a:ea typeface="Times New Roman"/>
              </a:rPr>
              <a:t>coinvolta in vari modi tutta la comunità</a:t>
            </a:r>
            <a:r>
              <a:rPr lang="it-IT" sz="2200" dirty="0" smtClean="0">
                <a:solidFill>
                  <a:srgbClr val="000000"/>
                </a:solidFill>
                <a:effectLst/>
                <a:latin typeface="Arial"/>
                <a:ea typeface="Times New Roman"/>
              </a:rPr>
              <a:t>. </a:t>
            </a:r>
            <a:endParaRPr lang="it-IT" sz="2200" dirty="0" smtClean="0"/>
          </a:p>
          <a:p>
            <a:endParaRPr lang="it-IT" dirty="0"/>
          </a:p>
        </p:txBody>
      </p:sp>
    </p:spTree>
    <p:extLst>
      <p:ext uri="{BB962C8B-B14F-4D97-AF65-F5344CB8AC3E}">
        <p14:creationId xmlns:p14="http://schemas.microsoft.com/office/powerpoint/2010/main" val="166475489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Autofit/>
          </a:bodyPr>
          <a:lstStyle/>
          <a:p>
            <a:pPr algn="just">
              <a:spcAft>
                <a:spcPts val="0"/>
              </a:spcAft>
            </a:pPr>
            <a:r>
              <a:rPr lang="it-IT" sz="2200" b="1" dirty="0" smtClean="0">
                <a:solidFill>
                  <a:srgbClr val="0000FF"/>
                </a:solidFill>
                <a:effectLst/>
                <a:latin typeface="Arial"/>
                <a:ea typeface="Times New Roman"/>
              </a:rPr>
              <a:t>  </a:t>
            </a:r>
            <a:endParaRPr lang="it-IT" sz="2800" b="1" u="sng" dirty="0" smtClean="0">
              <a:solidFill>
                <a:srgbClr val="0000FF"/>
              </a:solidFill>
              <a:effectLst/>
              <a:latin typeface="Arial"/>
              <a:ea typeface="Times New Roman"/>
            </a:endParaRPr>
          </a:p>
          <a:p>
            <a:pPr algn="just">
              <a:spcAft>
                <a:spcPts val="0"/>
              </a:spcAft>
            </a:pPr>
            <a:r>
              <a:rPr lang="it-IT" sz="2800" dirty="0" smtClean="0">
                <a:solidFill>
                  <a:srgbClr val="0000FF"/>
                </a:solidFill>
                <a:effectLst/>
                <a:latin typeface="Arial"/>
                <a:ea typeface="Times New Roman"/>
              </a:rPr>
              <a:t>  </a:t>
            </a:r>
            <a:r>
              <a:rPr lang="it-IT" sz="2800" b="1" u="sng" dirty="0" smtClean="0">
                <a:solidFill>
                  <a:srgbClr val="0000FF"/>
                </a:solidFill>
                <a:effectLst/>
                <a:latin typeface="Arial"/>
                <a:ea typeface="Times New Roman"/>
              </a:rPr>
              <a:t>Accompagnare</a:t>
            </a:r>
            <a:r>
              <a:rPr lang="it-IT" sz="2800" u="sng" dirty="0" smtClean="0">
                <a:solidFill>
                  <a:srgbClr val="000000"/>
                </a:solidFill>
                <a:effectLst/>
                <a:latin typeface="Arial"/>
                <a:ea typeface="Times New Roman"/>
              </a:rPr>
              <a:t>: ecco cosa è chiesto al singolo cristiano e alle nostre Comunità. </a:t>
            </a:r>
            <a:endParaRPr lang="it-IT" sz="2800" u="sng" dirty="0" smtClean="0">
              <a:solidFill>
                <a:srgbClr val="000000"/>
              </a:solidFill>
              <a:effectLst/>
              <a:latin typeface="Arial"/>
              <a:ea typeface="Times New Roman"/>
            </a:endParaRPr>
          </a:p>
          <a:p>
            <a:pPr algn="just">
              <a:spcAft>
                <a:spcPts val="0"/>
              </a:spcAft>
            </a:pPr>
            <a:r>
              <a:rPr lang="it-IT" sz="1800" u="sng" dirty="0" smtClean="0">
                <a:solidFill>
                  <a:srgbClr val="000000"/>
                </a:solidFill>
                <a:effectLst/>
                <a:latin typeface="Arial"/>
                <a:ea typeface="Times New Roman"/>
              </a:rPr>
              <a:t> </a:t>
            </a:r>
            <a:endParaRPr lang="it-IT" sz="1200" u="sng" dirty="0" smtClean="0">
              <a:solidFill>
                <a:srgbClr val="000000"/>
              </a:solidFill>
              <a:effectLst/>
              <a:latin typeface="Arial"/>
              <a:ea typeface="Times New Roman"/>
            </a:endParaRPr>
          </a:p>
          <a:p>
            <a:pPr algn="just">
              <a:spcAft>
                <a:spcPts val="0"/>
              </a:spcAft>
            </a:pPr>
            <a:r>
              <a:rPr lang="it-IT" sz="2200" dirty="0">
                <a:solidFill>
                  <a:srgbClr val="000000"/>
                </a:solidFill>
                <a:latin typeface="Arial"/>
                <a:ea typeface="Times New Roman"/>
              </a:rPr>
              <a:t> </a:t>
            </a:r>
            <a:r>
              <a:rPr lang="it-IT" sz="2200" dirty="0" smtClean="0">
                <a:solidFill>
                  <a:srgbClr val="000000"/>
                </a:solidFill>
                <a:latin typeface="Arial"/>
                <a:ea typeface="Times New Roman"/>
              </a:rPr>
              <a:t> </a:t>
            </a:r>
            <a:r>
              <a:rPr lang="it-IT" sz="2200" dirty="0" smtClean="0">
                <a:solidFill>
                  <a:srgbClr val="000000"/>
                </a:solidFill>
                <a:effectLst/>
                <a:latin typeface="Arial"/>
                <a:ea typeface="Times New Roman"/>
              </a:rPr>
              <a:t>Noi non siamo volontari e loro degli utenti! Il nostro è un vero esercizio di fraternità, che se lo viviamo così ci apre dei legami profondamente umani e ci aiuterà ad esserlo con tutti. </a:t>
            </a:r>
            <a:endParaRPr lang="it-IT" sz="2200" dirty="0" smtClean="0">
              <a:solidFill>
                <a:srgbClr val="000000"/>
              </a:solidFill>
              <a:effectLst/>
              <a:latin typeface="Arial"/>
              <a:ea typeface="Times New Roman"/>
            </a:endParaRPr>
          </a:p>
          <a:p>
            <a:pPr algn="just">
              <a:spcAft>
                <a:spcPts val="0"/>
              </a:spcAft>
            </a:pPr>
            <a:r>
              <a:rPr lang="it-IT" sz="1200" dirty="0" smtClean="0">
                <a:effectLst/>
                <a:latin typeface="Arial"/>
                <a:ea typeface="Calibri"/>
              </a:rPr>
              <a:t> </a:t>
            </a:r>
            <a:endParaRPr lang="it-IT" sz="1200" dirty="0" smtClean="0">
              <a:effectLst/>
              <a:latin typeface="Arial"/>
              <a:ea typeface="Calibri"/>
            </a:endParaRPr>
          </a:p>
          <a:p>
            <a:pPr algn="just">
              <a:spcAft>
                <a:spcPts val="0"/>
              </a:spcAft>
            </a:pPr>
            <a:r>
              <a:rPr lang="it-IT" sz="2200" dirty="0" smtClean="0">
                <a:solidFill>
                  <a:srgbClr val="000000"/>
                </a:solidFill>
                <a:effectLst/>
                <a:latin typeface="Arial"/>
                <a:ea typeface="Times New Roman"/>
              </a:rPr>
              <a:t>  «Non pensiamo ai poveri solo come destinatari di una buona pratica di </a:t>
            </a:r>
            <a:r>
              <a:rPr lang="it-IT" sz="2200" b="1" dirty="0" smtClean="0">
                <a:solidFill>
                  <a:srgbClr val="0000FF"/>
                </a:solidFill>
                <a:effectLst/>
                <a:latin typeface="Arial"/>
                <a:ea typeface="Times New Roman"/>
              </a:rPr>
              <a:t>volontariato</a:t>
            </a:r>
            <a:r>
              <a:rPr lang="it-IT" sz="2200" dirty="0" smtClean="0">
                <a:solidFill>
                  <a:srgbClr val="000000"/>
                </a:solidFill>
                <a:effectLst/>
                <a:latin typeface="Arial"/>
                <a:ea typeface="Times New Roman"/>
              </a:rPr>
              <a:t> da fare una volta alla settimana, o tanto meno di gesti estemporanei di buona volontà per mettere in pace la coscienza. </a:t>
            </a:r>
            <a:endParaRPr lang="it-IT" sz="2200" dirty="0" smtClean="0">
              <a:solidFill>
                <a:srgbClr val="000000"/>
              </a:solidFill>
              <a:effectLst/>
              <a:latin typeface="Arial"/>
              <a:ea typeface="Times New Roman"/>
            </a:endParaRPr>
          </a:p>
          <a:p>
            <a:pPr algn="just">
              <a:spcAft>
                <a:spcPts val="0"/>
              </a:spcAft>
            </a:pPr>
            <a:endParaRPr lang="it-IT" sz="2200" dirty="0" smtClean="0">
              <a:solidFill>
                <a:srgbClr val="000000"/>
              </a:solidFill>
              <a:effectLst/>
              <a:latin typeface="Arial"/>
              <a:ea typeface="Times New Roman"/>
            </a:endParaRPr>
          </a:p>
          <a:p>
            <a:pPr algn="just">
              <a:spcAft>
                <a:spcPts val="0"/>
              </a:spcAft>
            </a:pPr>
            <a:r>
              <a:rPr lang="it-IT" sz="2200" dirty="0">
                <a:solidFill>
                  <a:srgbClr val="000000"/>
                </a:solidFill>
                <a:latin typeface="Arial"/>
                <a:ea typeface="Times New Roman"/>
              </a:rPr>
              <a:t> </a:t>
            </a:r>
            <a:r>
              <a:rPr lang="it-IT" sz="2200" dirty="0" smtClean="0">
                <a:solidFill>
                  <a:srgbClr val="000000"/>
                </a:solidFill>
                <a:latin typeface="Arial"/>
                <a:ea typeface="Times New Roman"/>
              </a:rPr>
              <a:t> </a:t>
            </a:r>
            <a:r>
              <a:rPr lang="it-IT" sz="2200" dirty="0" smtClean="0">
                <a:solidFill>
                  <a:srgbClr val="000000"/>
                </a:solidFill>
                <a:effectLst/>
                <a:latin typeface="Arial"/>
                <a:ea typeface="Times New Roman"/>
              </a:rPr>
              <a:t>Queste esperienze, pur valide e utili a sensibilizzare alle necessità di tanti fratelli e alle ingiustizie che spesso ne sono causa, dovrebbero introdurre ad un vero </a:t>
            </a:r>
            <a:r>
              <a:rPr lang="it-IT" sz="2200" b="1" i="1" dirty="0" smtClean="0">
                <a:solidFill>
                  <a:srgbClr val="0000FF"/>
                </a:solidFill>
                <a:effectLst/>
                <a:latin typeface="Arial"/>
                <a:ea typeface="Times New Roman"/>
              </a:rPr>
              <a:t>incontro</a:t>
            </a:r>
            <a:r>
              <a:rPr lang="it-IT" sz="2200" i="1" dirty="0" smtClean="0">
                <a:solidFill>
                  <a:srgbClr val="000000"/>
                </a:solidFill>
                <a:effectLst/>
                <a:latin typeface="Arial"/>
                <a:ea typeface="Times New Roman"/>
              </a:rPr>
              <a:t> </a:t>
            </a:r>
            <a:r>
              <a:rPr lang="it-IT" sz="2200" dirty="0" smtClean="0">
                <a:solidFill>
                  <a:srgbClr val="000000"/>
                </a:solidFill>
                <a:effectLst/>
                <a:latin typeface="Arial"/>
                <a:ea typeface="Times New Roman"/>
              </a:rPr>
              <a:t>con i poveri e dare luogo ad una condivisione che diventi stile di vita». </a:t>
            </a:r>
            <a:endParaRPr lang="it-IT" sz="2200" dirty="0" smtClean="0">
              <a:effectLst/>
              <a:latin typeface="Arial"/>
              <a:ea typeface="Calibri"/>
            </a:endParaRPr>
          </a:p>
          <a:p>
            <a:pPr algn="just">
              <a:spcAft>
                <a:spcPts val="0"/>
              </a:spcAft>
            </a:pPr>
            <a:r>
              <a:rPr lang="it-IT" sz="2200" dirty="0" smtClean="0">
                <a:solidFill>
                  <a:srgbClr val="000000"/>
                </a:solidFill>
                <a:effectLst/>
                <a:latin typeface="Arial"/>
                <a:ea typeface="Times New Roman"/>
              </a:rPr>
              <a:t> </a:t>
            </a:r>
            <a:endParaRPr lang="it-IT" dirty="0"/>
          </a:p>
        </p:txBody>
      </p:sp>
    </p:spTree>
    <p:extLst>
      <p:ext uri="{BB962C8B-B14F-4D97-AF65-F5344CB8AC3E}">
        <p14:creationId xmlns:p14="http://schemas.microsoft.com/office/powerpoint/2010/main" val="277498722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188640"/>
            <a:ext cx="8208912" cy="6192688"/>
          </a:xfrm>
        </p:spPr>
        <p:txBody>
          <a:bodyPr>
            <a:noAutofit/>
          </a:bodyPr>
          <a:lstStyle/>
          <a:p>
            <a:pPr algn="just">
              <a:spcAft>
                <a:spcPts val="0"/>
              </a:spcAft>
            </a:pPr>
            <a:endParaRPr lang="it-IT" sz="2200" dirty="0" smtClean="0">
              <a:effectLst/>
              <a:latin typeface="Arial"/>
              <a:ea typeface="Calibri"/>
            </a:endParaRPr>
          </a:p>
          <a:p>
            <a:pPr algn="just">
              <a:spcAft>
                <a:spcPts val="0"/>
              </a:spcAft>
            </a:pPr>
            <a:r>
              <a:rPr lang="it-IT" sz="2200" dirty="0" smtClean="0">
                <a:solidFill>
                  <a:srgbClr val="000000"/>
                </a:solidFill>
                <a:effectLst/>
                <a:latin typeface="Arial"/>
                <a:ea typeface="Times New Roman"/>
              </a:rPr>
              <a:t>  Siamo </a:t>
            </a:r>
            <a:r>
              <a:rPr lang="it-IT" sz="2200" dirty="0" smtClean="0">
                <a:solidFill>
                  <a:srgbClr val="000000"/>
                </a:solidFill>
                <a:effectLst/>
                <a:latin typeface="Arial"/>
                <a:ea typeface="Times New Roman"/>
              </a:rPr>
              <a:t>chiamati, pertanto, a </a:t>
            </a:r>
            <a:r>
              <a:rPr lang="it-IT" sz="2200" b="1" dirty="0" smtClean="0">
                <a:solidFill>
                  <a:srgbClr val="0000FF"/>
                </a:solidFill>
                <a:effectLst/>
                <a:latin typeface="Arial"/>
                <a:ea typeface="Times New Roman"/>
              </a:rPr>
              <a:t>tendere la mano ai poveri</a:t>
            </a:r>
            <a:r>
              <a:rPr lang="it-IT" sz="2200" dirty="0" smtClean="0">
                <a:solidFill>
                  <a:srgbClr val="000000"/>
                </a:solidFill>
                <a:effectLst/>
                <a:latin typeface="Arial"/>
                <a:ea typeface="Times New Roman"/>
              </a:rPr>
              <a:t>, a incontrarli, guardarli negli occhi, abbracciarli, per far sentire loro il calore dell’amore che spezza il cerchio della solitudine. </a:t>
            </a:r>
          </a:p>
          <a:p>
            <a:pPr algn="just">
              <a:spcAft>
                <a:spcPts val="0"/>
              </a:spcAft>
            </a:pPr>
            <a:r>
              <a:rPr lang="it-IT" sz="2200" dirty="0" smtClean="0">
                <a:solidFill>
                  <a:srgbClr val="000000"/>
                </a:solidFill>
                <a:effectLst/>
                <a:latin typeface="Arial"/>
                <a:ea typeface="Times New Roman"/>
              </a:rPr>
              <a:t>  </a:t>
            </a:r>
          </a:p>
          <a:p>
            <a:pPr algn="just">
              <a:spcAft>
                <a:spcPts val="0"/>
              </a:spcAft>
            </a:pPr>
            <a:r>
              <a:rPr lang="it-IT" sz="2200" dirty="0">
                <a:solidFill>
                  <a:srgbClr val="000000"/>
                </a:solidFill>
                <a:latin typeface="Arial"/>
                <a:ea typeface="Times New Roman"/>
              </a:rPr>
              <a:t> </a:t>
            </a:r>
            <a:r>
              <a:rPr lang="it-IT" sz="2200" dirty="0" smtClean="0">
                <a:solidFill>
                  <a:srgbClr val="000000"/>
                </a:solidFill>
                <a:latin typeface="Arial"/>
                <a:ea typeface="Times New Roman"/>
              </a:rPr>
              <a:t> </a:t>
            </a:r>
            <a:r>
              <a:rPr lang="it-IT" sz="2200" dirty="0" smtClean="0">
                <a:solidFill>
                  <a:srgbClr val="000000"/>
                </a:solidFill>
                <a:effectLst/>
                <a:latin typeface="Arial"/>
                <a:ea typeface="Times New Roman"/>
              </a:rPr>
              <a:t>La </a:t>
            </a:r>
            <a:r>
              <a:rPr lang="it-IT" sz="2200" dirty="0" smtClean="0">
                <a:solidFill>
                  <a:srgbClr val="000000"/>
                </a:solidFill>
                <a:effectLst/>
                <a:latin typeface="Arial"/>
                <a:ea typeface="Times New Roman"/>
              </a:rPr>
              <a:t>loro mano tesa verso di noi è anche un invito ad </a:t>
            </a:r>
            <a:r>
              <a:rPr lang="it-IT" sz="2200" b="1" dirty="0">
                <a:solidFill>
                  <a:srgbClr val="0000FF"/>
                </a:solidFill>
                <a:latin typeface="Arial"/>
                <a:ea typeface="Times New Roman"/>
              </a:rPr>
              <a:t>uscire dalle nostre certezze e comodità</a:t>
            </a:r>
            <a:r>
              <a:rPr lang="it-IT" sz="2200" dirty="0" smtClean="0">
                <a:solidFill>
                  <a:srgbClr val="000000"/>
                </a:solidFill>
                <a:effectLst/>
                <a:latin typeface="Arial"/>
                <a:ea typeface="Times New Roman"/>
              </a:rPr>
              <a:t>, e a riconoscere il valore che la </a:t>
            </a:r>
            <a:r>
              <a:rPr lang="it-IT" sz="2200" u="sng" dirty="0" smtClean="0">
                <a:solidFill>
                  <a:srgbClr val="000000"/>
                </a:solidFill>
                <a:effectLst/>
                <a:latin typeface="Arial"/>
                <a:ea typeface="Times New Roman"/>
              </a:rPr>
              <a:t>povertà </a:t>
            </a:r>
            <a:r>
              <a:rPr lang="it-IT" sz="2200" dirty="0" smtClean="0">
                <a:solidFill>
                  <a:srgbClr val="000000"/>
                </a:solidFill>
                <a:effectLst/>
                <a:latin typeface="Arial"/>
                <a:ea typeface="Times New Roman"/>
              </a:rPr>
              <a:t>in se stessa costituisce. </a:t>
            </a:r>
          </a:p>
          <a:p>
            <a:pPr algn="just">
              <a:spcAft>
                <a:spcPts val="0"/>
              </a:spcAft>
            </a:pPr>
            <a:endParaRPr lang="it-IT" sz="2200" dirty="0" smtClean="0">
              <a:solidFill>
                <a:srgbClr val="000000"/>
              </a:solidFill>
              <a:effectLst/>
              <a:latin typeface="Arial"/>
              <a:ea typeface="Times New Roman"/>
            </a:endParaRPr>
          </a:p>
          <a:p>
            <a:pPr algn="just">
              <a:spcAft>
                <a:spcPts val="0"/>
              </a:spcAft>
            </a:pPr>
            <a:r>
              <a:rPr lang="it-IT" sz="2200" dirty="0">
                <a:solidFill>
                  <a:srgbClr val="000000"/>
                </a:solidFill>
                <a:latin typeface="Arial"/>
                <a:ea typeface="Times New Roman"/>
              </a:rPr>
              <a:t> </a:t>
            </a:r>
            <a:r>
              <a:rPr lang="it-IT" sz="2200" dirty="0" smtClean="0">
                <a:solidFill>
                  <a:srgbClr val="000000"/>
                </a:solidFill>
                <a:latin typeface="Arial"/>
                <a:ea typeface="Times New Roman"/>
              </a:rPr>
              <a:t> </a:t>
            </a:r>
            <a:r>
              <a:rPr lang="it-IT" sz="2200" dirty="0" smtClean="0">
                <a:solidFill>
                  <a:srgbClr val="000000"/>
                </a:solidFill>
                <a:effectLst/>
                <a:latin typeface="Arial"/>
                <a:ea typeface="Times New Roman"/>
              </a:rPr>
              <a:t>Farlo </a:t>
            </a:r>
            <a:r>
              <a:rPr lang="it-IT" sz="2200" dirty="0" smtClean="0">
                <a:solidFill>
                  <a:srgbClr val="000000"/>
                </a:solidFill>
                <a:effectLst/>
                <a:latin typeface="Arial"/>
                <a:ea typeface="Times New Roman"/>
              </a:rPr>
              <a:t>a loro ci aiuta a essere meno distanti con tutti. </a:t>
            </a:r>
            <a:endParaRPr lang="it-IT" sz="2200" dirty="0" smtClean="0">
              <a:solidFill>
                <a:srgbClr val="000000"/>
              </a:solidFill>
              <a:effectLst/>
              <a:latin typeface="Arial"/>
              <a:ea typeface="Times New Roman"/>
            </a:endParaRPr>
          </a:p>
          <a:p>
            <a:pPr algn="just">
              <a:spcAft>
                <a:spcPts val="0"/>
              </a:spcAft>
            </a:pPr>
            <a:endParaRPr lang="it-IT" sz="2200" dirty="0" smtClean="0">
              <a:solidFill>
                <a:srgbClr val="000000"/>
              </a:solidFill>
              <a:effectLst/>
              <a:latin typeface="Arial"/>
              <a:ea typeface="Times New Roman"/>
            </a:endParaRPr>
          </a:p>
          <a:p>
            <a:pPr algn="just">
              <a:spcAft>
                <a:spcPts val="0"/>
              </a:spcAft>
            </a:pPr>
            <a:r>
              <a:rPr lang="it-IT" sz="2800" dirty="0" smtClean="0">
                <a:solidFill>
                  <a:srgbClr val="000000"/>
                </a:solidFill>
                <a:effectLst/>
                <a:latin typeface="Arial"/>
                <a:ea typeface="Times New Roman"/>
              </a:rPr>
              <a:t>  E </a:t>
            </a:r>
            <a:r>
              <a:rPr lang="it-IT" sz="2800" dirty="0" smtClean="0">
                <a:solidFill>
                  <a:srgbClr val="000000"/>
                </a:solidFill>
                <a:effectLst/>
                <a:latin typeface="Arial"/>
                <a:ea typeface="Times New Roman"/>
              </a:rPr>
              <a:t>chi accompagna trova lui stesso la compagnia, </a:t>
            </a:r>
            <a:endParaRPr lang="it-IT" sz="2800" dirty="0" smtClean="0">
              <a:solidFill>
                <a:srgbClr val="000000"/>
              </a:solidFill>
              <a:effectLst/>
              <a:latin typeface="Arial"/>
              <a:ea typeface="Times New Roman"/>
            </a:endParaRPr>
          </a:p>
          <a:p>
            <a:pPr algn="just">
              <a:spcAft>
                <a:spcPts val="0"/>
              </a:spcAft>
            </a:pPr>
            <a:r>
              <a:rPr lang="it-IT" sz="2800" dirty="0" smtClean="0">
                <a:solidFill>
                  <a:srgbClr val="000000"/>
                </a:solidFill>
                <a:effectLst/>
                <a:latin typeface="Arial"/>
                <a:ea typeface="Times New Roman"/>
              </a:rPr>
              <a:t>  il </a:t>
            </a:r>
            <a:r>
              <a:rPr lang="it-IT" sz="2800" dirty="0" smtClean="0">
                <a:solidFill>
                  <a:srgbClr val="000000"/>
                </a:solidFill>
                <a:effectLst/>
                <a:latin typeface="Arial"/>
                <a:ea typeface="Times New Roman"/>
              </a:rPr>
              <a:t>suo </a:t>
            </a:r>
            <a:r>
              <a:rPr lang="it-IT" sz="2800" b="1" dirty="0">
                <a:solidFill>
                  <a:srgbClr val="0000FF"/>
                </a:solidFill>
                <a:latin typeface="Arial"/>
                <a:ea typeface="Times New Roman"/>
              </a:rPr>
              <a:t>prossimo</a:t>
            </a:r>
            <a:r>
              <a:rPr lang="it-IT" sz="2800" dirty="0" smtClean="0">
                <a:solidFill>
                  <a:srgbClr val="000000"/>
                </a:solidFill>
                <a:effectLst/>
                <a:latin typeface="Arial"/>
                <a:ea typeface="Times New Roman"/>
              </a:rPr>
              <a:t>. </a:t>
            </a:r>
            <a:endParaRPr lang="it-IT" sz="2800" dirty="0" smtClean="0">
              <a:effectLst/>
              <a:latin typeface="Arial"/>
              <a:ea typeface="Calibri"/>
            </a:endParaRPr>
          </a:p>
          <a:p>
            <a:endParaRPr lang="it-IT" sz="2800" dirty="0"/>
          </a:p>
        </p:txBody>
      </p:sp>
    </p:spTree>
    <p:extLst>
      <p:ext uri="{BB962C8B-B14F-4D97-AF65-F5344CB8AC3E}">
        <p14:creationId xmlns:p14="http://schemas.microsoft.com/office/powerpoint/2010/main" val="42250821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rmAutofit fontScale="62500" lnSpcReduction="20000"/>
          </a:bodyPr>
          <a:lstStyle/>
          <a:p>
            <a:pPr marL="742950" indent="-742950">
              <a:buAutoNum type="alphaLcParenR"/>
            </a:pPr>
            <a:r>
              <a:rPr lang="it-IT" sz="3600" b="1" i="1" dirty="0" smtClean="0">
                <a:solidFill>
                  <a:srgbClr val="002060"/>
                </a:solidFill>
                <a:effectLst/>
                <a:latin typeface="Arial"/>
                <a:ea typeface="Times New Roman"/>
              </a:rPr>
              <a:t>Un </a:t>
            </a:r>
            <a:r>
              <a:rPr lang="it-IT" sz="3600" b="1" dirty="0" smtClean="0">
                <a:solidFill>
                  <a:srgbClr val="002060"/>
                </a:solidFill>
                <a:effectLst/>
                <a:latin typeface="Arial"/>
                <a:ea typeface="Times New Roman"/>
              </a:rPr>
              <a:t>cammino sinodale</a:t>
            </a:r>
          </a:p>
          <a:p>
            <a:pPr marL="514350" indent="-514350">
              <a:buAutoNum type="alphaLcParenR"/>
            </a:pPr>
            <a:endParaRPr lang="it-IT" sz="3400" dirty="0" smtClean="0">
              <a:effectLst/>
              <a:latin typeface="Arial"/>
              <a:ea typeface="Calibri"/>
            </a:endParaRPr>
          </a:p>
          <a:p>
            <a:pPr algn="just">
              <a:spcAft>
                <a:spcPts val="0"/>
              </a:spcAft>
            </a:pPr>
            <a:r>
              <a:rPr lang="it-IT" sz="3400" b="1" dirty="0" smtClean="0">
                <a:solidFill>
                  <a:srgbClr val="0033CC"/>
                </a:solidFill>
                <a:effectLst/>
                <a:latin typeface="Arial"/>
                <a:ea typeface="Times New Roman"/>
              </a:rPr>
              <a:t>  La via della </a:t>
            </a:r>
            <a:r>
              <a:rPr lang="it-IT" sz="3400" b="1" dirty="0" err="1" smtClean="0">
                <a:solidFill>
                  <a:srgbClr val="0033CC"/>
                </a:solidFill>
                <a:effectLst/>
                <a:latin typeface="Arial"/>
                <a:ea typeface="Times New Roman"/>
              </a:rPr>
              <a:t>sinodalità</a:t>
            </a:r>
            <a:r>
              <a:rPr lang="it-IT" sz="3400" b="1" dirty="0" smtClean="0">
                <a:solidFill>
                  <a:srgbClr val="0033CC"/>
                </a:solidFill>
                <a:effectLst/>
                <a:latin typeface="Arial"/>
                <a:ea typeface="Times New Roman"/>
              </a:rPr>
              <a:t> si iscrive in questa </a:t>
            </a:r>
            <a:r>
              <a:rPr lang="it-IT" sz="3400" b="1" dirty="0" smtClean="0">
                <a:solidFill>
                  <a:srgbClr val="FF0000"/>
                </a:solidFill>
                <a:effectLst/>
                <a:latin typeface="Arial"/>
                <a:ea typeface="Times New Roman"/>
              </a:rPr>
              <a:t>prospettiva </a:t>
            </a:r>
            <a:r>
              <a:rPr lang="it-IT" sz="3400" b="1" dirty="0" err="1" smtClean="0">
                <a:solidFill>
                  <a:srgbClr val="FF0000"/>
                </a:solidFill>
                <a:effectLst/>
                <a:latin typeface="Arial"/>
                <a:ea typeface="Times New Roman"/>
              </a:rPr>
              <a:t>comunionale</a:t>
            </a:r>
            <a:r>
              <a:rPr lang="it-IT" sz="3400" dirty="0" smtClean="0">
                <a:solidFill>
                  <a:srgbClr val="000000"/>
                </a:solidFill>
                <a:effectLst/>
                <a:latin typeface="Arial"/>
                <a:ea typeface="Times New Roman"/>
              </a:rPr>
              <a:t>. È assieme </a:t>
            </a:r>
            <a:r>
              <a:rPr lang="it-IT" sz="3400" b="1" dirty="0" smtClean="0">
                <a:solidFill>
                  <a:srgbClr val="0033CC"/>
                </a:solidFill>
                <a:effectLst/>
                <a:latin typeface="Arial"/>
                <a:ea typeface="Times New Roman"/>
              </a:rPr>
              <a:t>fine e metodo</a:t>
            </a:r>
            <a:r>
              <a:rPr lang="it-IT" sz="3400" dirty="0" smtClean="0">
                <a:solidFill>
                  <a:srgbClr val="000000"/>
                </a:solidFill>
                <a:effectLst/>
                <a:latin typeface="Arial"/>
                <a:ea typeface="Times New Roman"/>
              </a:rPr>
              <a:t>. E un esercizio pratico di comunione: ci aiuta a gustarla e desiderarla, a conoscerla e costruirla. Se non lo facciamo, facilmente andremo ognuno per conto proprio e diventeremo tutti più deboli. </a:t>
            </a:r>
            <a:endParaRPr lang="it-IT" sz="3400" dirty="0" smtClean="0">
              <a:effectLst/>
              <a:latin typeface="Arial"/>
              <a:ea typeface="Calibri"/>
            </a:endParaRPr>
          </a:p>
          <a:p>
            <a:pPr algn="just">
              <a:spcAft>
                <a:spcPts val="0"/>
              </a:spcAft>
            </a:pPr>
            <a:r>
              <a:rPr lang="it-IT" sz="3400" dirty="0" smtClean="0">
                <a:solidFill>
                  <a:srgbClr val="000000"/>
                </a:solidFill>
                <a:effectLst/>
                <a:latin typeface="Arial"/>
                <a:ea typeface="Times New Roman"/>
              </a:rPr>
              <a:t> </a:t>
            </a:r>
            <a:endParaRPr lang="it-IT" sz="3400" dirty="0" smtClean="0">
              <a:effectLst/>
              <a:latin typeface="Arial"/>
              <a:ea typeface="Calibri"/>
            </a:endParaRPr>
          </a:p>
          <a:p>
            <a:pPr algn="just">
              <a:spcAft>
                <a:spcPts val="0"/>
              </a:spcAft>
            </a:pPr>
            <a:r>
              <a:rPr lang="it-IT" sz="3400" dirty="0" smtClean="0">
                <a:solidFill>
                  <a:srgbClr val="000000"/>
                </a:solidFill>
                <a:effectLst/>
                <a:latin typeface="Arial"/>
                <a:ea typeface="Times New Roman"/>
              </a:rPr>
              <a:t>  Ognuno si senta i</a:t>
            </a:r>
            <a:r>
              <a:rPr lang="it-IT" sz="3400" b="1" dirty="0" smtClean="0">
                <a:solidFill>
                  <a:srgbClr val="0033CC"/>
                </a:solidFill>
                <a:effectLst/>
                <a:latin typeface="Arial"/>
                <a:ea typeface="Times New Roman"/>
              </a:rPr>
              <a:t>n diritto e in dovere di avere “il potere di prendere la parola”</a:t>
            </a:r>
            <a:r>
              <a:rPr lang="it-IT" sz="3400" dirty="0" smtClean="0">
                <a:solidFill>
                  <a:srgbClr val="000000"/>
                </a:solidFill>
                <a:effectLst/>
                <a:latin typeface="Arial"/>
                <a:ea typeface="Times New Roman"/>
              </a:rPr>
              <a:t> e di </a:t>
            </a:r>
            <a:r>
              <a:rPr lang="it-IT" sz="3400" b="1" dirty="0" smtClean="0">
                <a:solidFill>
                  <a:srgbClr val="0033CC"/>
                </a:solidFill>
                <a:effectLst/>
                <a:latin typeface="Arial"/>
                <a:ea typeface="Times New Roman"/>
              </a:rPr>
              <a:t>accogliere con un ascolto aperto e attento quella degli altri</a:t>
            </a:r>
            <a:r>
              <a:rPr lang="it-IT" sz="3400" dirty="0" smtClean="0">
                <a:solidFill>
                  <a:srgbClr val="000000"/>
                </a:solidFill>
                <a:effectLst/>
                <a:latin typeface="Arial"/>
                <a:ea typeface="Times New Roman"/>
              </a:rPr>
              <a:t>. Questo cambiamento di stile ci aiuta a liberarci dalla convinzione che sia sempre necessaria una formazione particolare delle persone. </a:t>
            </a:r>
            <a:endParaRPr lang="it-IT" sz="3400" dirty="0" smtClean="0">
              <a:effectLst/>
              <a:latin typeface="Arial"/>
              <a:ea typeface="Calibri"/>
            </a:endParaRPr>
          </a:p>
          <a:p>
            <a:pPr algn="just">
              <a:spcAft>
                <a:spcPts val="0"/>
              </a:spcAft>
            </a:pPr>
            <a:r>
              <a:rPr lang="it-IT" sz="3400" dirty="0" smtClean="0">
                <a:solidFill>
                  <a:srgbClr val="000000"/>
                </a:solidFill>
                <a:effectLst/>
                <a:latin typeface="Arial"/>
                <a:ea typeface="Times New Roman"/>
              </a:rPr>
              <a:t> </a:t>
            </a:r>
            <a:endParaRPr lang="it-IT" sz="3400" dirty="0" smtClean="0">
              <a:effectLst/>
              <a:latin typeface="Arial"/>
              <a:ea typeface="Calibri"/>
            </a:endParaRPr>
          </a:p>
          <a:p>
            <a:pPr algn="just">
              <a:spcAft>
                <a:spcPts val="0"/>
              </a:spcAft>
            </a:pPr>
            <a:r>
              <a:rPr lang="it-IT" sz="3400" b="1" dirty="0" smtClean="0">
                <a:solidFill>
                  <a:srgbClr val="0033CC"/>
                </a:solidFill>
                <a:effectLst/>
                <a:latin typeface="Arial"/>
                <a:ea typeface="Times New Roman"/>
              </a:rPr>
              <a:t>  La </a:t>
            </a:r>
            <a:r>
              <a:rPr lang="it-IT" sz="3400" b="1" dirty="0" err="1" smtClean="0">
                <a:solidFill>
                  <a:srgbClr val="0033CC"/>
                </a:solidFill>
                <a:effectLst/>
                <a:latin typeface="Arial"/>
                <a:ea typeface="Times New Roman"/>
              </a:rPr>
              <a:t>sinodalità</a:t>
            </a:r>
            <a:r>
              <a:rPr lang="it-IT" sz="3400" b="1" dirty="0" smtClean="0">
                <a:solidFill>
                  <a:srgbClr val="0033CC"/>
                </a:solidFill>
                <a:effectLst/>
                <a:latin typeface="Arial"/>
                <a:ea typeface="Times New Roman"/>
              </a:rPr>
              <a:t> chiede </a:t>
            </a:r>
            <a:r>
              <a:rPr lang="it-IT" sz="3400" dirty="0" smtClean="0">
                <a:solidFill>
                  <a:srgbClr val="000000"/>
                </a:solidFill>
                <a:effectLst/>
                <a:latin typeface="Arial"/>
                <a:ea typeface="Times New Roman"/>
              </a:rPr>
              <a:t>a tutti di cambiare e di </a:t>
            </a:r>
            <a:r>
              <a:rPr lang="it-IT" sz="3400" b="1" dirty="0" smtClean="0">
                <a:solidFill>
                  <a:srgbClr val="0033CC"/>
                </a:solidFill>
                <a:effectLst/>
                <a:latin typeface="Arial"/>
                <a:ea typeface="Times New Roman"/>
              </a:rPr>
              <a:t>crescere nella </a:t>
            </a:r>
            <a:r>
              <a:rPr lang="it-IT" sz="3400" b="1" dirty="0" smtClean="0">
                <a:solidFill>
                  <a:srgbClr val="FF0000"/>
                </a:solidFill>
                <a:effectLst/>
                <a:latin typeface="Arial"/>
                <a:ea typeface="Times New Roman"/>
              </a:rPr>
              <a:t>comunione</a:t>
            </a:r>
            <a:r>
              <a:rPr lang="it-IT" sz="3400" dirty="0" smtClean="0">
                <a:solidFill>
                  <a:srgbClr val="000000"/>
                </a:solidFill>
                <a:effectLst/>
                <a:latin typeface="Arial"/>
                <a:ea typeface="Times New Roman"/>
              </a:rPr>
              <a:t>! </a:t>
            </a:r>
            <a:endParaRPr lang="it-IT" sz="3400" dirty="0" smtClean="0">
              <a:effectLst/>
              <a:latin typeface="Arial"/>
              <a:ea typeface="Calibri"/>
            </a:endParaRPr>
          </a:p>
          <a:p>
            <a:pPr algn="just">
              <a:spcAft>
                <a:spcPts val="0"/>
              </a:spcAft>
            </a:pPr>
            <a:r>
              <a:rPr lang="it-IT" sz="3400" dirty="0" smtClean="0">
                <a:solidFill>
                  <a:srgbClr val="000000"/>
                </a:solidFill>
                <a:effectLst/>
                <a:latin typeface="Arial"/>
                <a:ea typeface="Times New Roman"/>
              </a:rPr>
              <a:t>  È  l’arte di camminare insieme, pastori e laici. </a:t>
            </a:r>
            <a:r>
              <a:rPr lang="it-IT" sz="3400" b="1" dirty="0" smtClean="0">
                <a:solidFill>
                  <a:srgbClr val="0033CC"/>
                </a:solidFill>
                <a:effectLst/>
                <a:latin typeface="Arial"/>
                <a:ea typeface="Times New Roman"/>
              </a:rPr>
              <a:t>La </a:t>
            </a:r>
            <a:r>
              <a:rPr lang="it-IT" sz="3400" b="1" dirty="0" err="1" smtClean="0">
                <a:solidFill>
                  <a:srgbClr val="0033CC"/>
                </a:solidFill>
                <a:effectLst/>
                <a:latin typeface="Arial"/>
                <a:ea typeface="Times New Roman"/>
              </a:rPr>
              <a:t>sinodalità</a:t>
            </a:r>
            <a:r>
              <a:rPr lang="it-IT" sz="3400" b="1" dirty="0" smtClean="0">
                <a:solidFill>
                  <a:srgbClr val="0033CC"/>
                </a:solidFill>
                <a:effectLst/>
                <a:latin typeface="Arial"/>
                <a:ea typeface="Times New Roman"/>
              </a:rPr>
              <a:t> non è simulazione, ma buona prassi</a:t>
            </a:r>
            <a:r>
              <a:rPr lang="it-IT" sz="3400" i="1" dirty="0" smtClean="0">
                <a:solidFill>
                  <a:srgbClr val="000000"/>
                </a:solidFill>
                <a:effectLst/>
                <a:latin typeface="Arial"/>
                <a:ea typeface="Times New Roman"/>
              </a:rPr>
              <a:t> </a:t>
            </a:r>
            <a:r>
              <a:rPr lang="it-IT" sz="3400" dirty="0" smtClean="0">
                <a:solidFill>
                  <a:srgbClr val="000000"/>
                </a:solidFill>
                <a:effectLst/>
                <a:latin typeface="Arial"/>
                <a:ea typeface="Times New Roman"/>
              </a:rPr>
              <a:t>della Chiesa, necessaria per non chiudersi e vivere del passato, finendo così per negarla a chi la cerca e ne ha bisogno oggi</a:t>
            </a:r>
            <a:r>
              <a:rPr lang="it-IT" sz="3400" smtClean="0">
                <a:solidFill>
                  <a:srgbClr val="000000"/>
                </a:solidFill>
                <a:effectLst/>
                <a:latin typeface="Arial"/>
                <a:ea typeface="Times New Roman"/>
              </a:rPr>
              <a:t>. </a:t>
            </a:r>
            <a:r>
              <a:rPr lang="it-IT" sz="3400" smtClean="0">
                <a:solidFill>
                  <a:srgbClr val="000000"/>
                </a:solidFill>
                <a:effectLst/>
                <a:latin typeface="Arial"/>
                <a:ea typeface="Times New Roman"/>
              </a:rPr>
              <a:t>La folla ha fame e noi abbiamo il pane!</a:t>
            </a:r>
            <a:r>
              <a:rPr lang="it-IT" sz="3400" dirty="0" smtClean="0">
                <a:solidFill>
                  <a:srgbClr val="000000"/>
                </a:solidFill>
                <a:effectLst/>
                <a:latin typeface="Arial"/>
                <a:ea typeface="Times New Roman"/>
              </a:rPr>
              <a:t> </a:t>
            </a:r>
            <a:endParaRPr lang="it-IT" sz="3400" dirty="0" smtClean="0">
              <a:effectLst/>
              <a:latin typeface="Arial"/>
              <a:ea typeface="Calibri"/>
            </a:endParaRPr>
          </a:p>
          <a:p>
            <a:endParaRPr lang="it-IT" dirty="0"/>
          </a:p>
        </p:txBody>
      </p:sp>
    </p:spTree>
    <p:extLst>
      <p:ext uri="{BB962C8B-B14F-4D97-AF65-F5344CB8AC3E}">
        <p14:creationId xmlns:p14="http://schemas.microsoft.com/office/powerpoint/2010/main" val="8087221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Autofit/>
          </a:bodyPr>
          <a:lstStyle/>
          <a:p>
            <a:pPr algn="just">
              <a:spcAft>
                <a:spcPts val="0"/>
              </a:spcAft>
            </a:pPr>
            <a:r>
              <a:rPr lang="it-IT" sz="2200" dirty="0" smtClean="0">
                <a:solidFill>
                  <a:srgbClr val="000000"/>
                </a:solidFill>
                <a:effectLst/>
                <a:latin typeface="Arial"/>
                <a:ea typeface="Times New Roman"/>
              </a:rPr>
              <a:t>  Papa Francesco ha detto che vuole «una Chiesa italiana inquieta, sempre più vicina agli abbandonati, ai dimenticati, agli imperfetti. Desidero una Chiesa lieta col volto di mamma, che comprende, accompagna, accarezza». </a:t>
            </a:r>
          </a:p>
          <a:p>
            <a:pPr algn="just">
              <a:spcAft>
                <a:spcPts val="0"/>
              </a:spcAft>
            </a:pPr>
            <a:r>
              <a:rPr lang="it-IT" sz="2200" dirty="0" smtClean="0">
                <a:solidFill>
                  <a:srgbClr val="000000"/>
                </a:solidFill>
                <a:effectLst/>
                <a:latin typeface="Arial"/>
                <a:ea typeface="Times New Roman"/>
              </a:rPr>
              <a:t>  Così è la Chiesa. </a:t>
            </a:r>
            <a:r>
              <a:rPr lang="it-IT" sz="2200" b="1" dirty="0" smtClean="0">
                <a:solidFill>
                  <a:srgbClr val="0033CC"/>
                </a:solidFill>
                <a:effectLst/>
                <a:latin typeface="Arial"/>
                <a:ea typeface="Times New Roman"/>
              </a:rPr>
              <a:t>Una madre e non una burocrazia</a:t>
            </a:r>
            <a:r>
              <a:rPr lang="it-IT" sz="2200" dirty="0" smtClean="0">
                <a:solidFill>
                  <a:srgbClr val="000000"/>
                </a:solidFill>
                <a:effectLst/>
                <a:latin typeface="Arial"/>
                <a:ea typeface="Times New Roman"/>
              </a:rPr>
              <a:t> che eroga servizi religiosi. Una madre che ha un senso innanzitutto pratico, concreto dei bisogni delle persone ed uno sguardo che sa vedere le cose così come sono, senza imbarazzi, formule, ideologie, moralismi o paure. </a:t>
            </a:r>
          </a:p>
          <a:p>
            <a:pPr algn="just">
              <a:spcAft>
                <a:spcPts val="0"/>
              </a:spcAft>
            </a:pPr>
            <a:r>
              <a:rPr lang="it-IT" sz="2200" dirty="0" smtClean="0">
                <a:solidFill>
                  <a:srgbClr val="000000"/>
                </a:solidFill>
                <a:effectLst/>
                <a:latin typeface="Arial"/>
                <a:ea typeface="Times New Roman"/>
              </a:rPr>
              <a:t>  Una madre che sa </a:t>
            </a:r>
            <a:r>
              <a:rPr lang="it-IT" sz="2200" b="1" dirty="0" smtClean="0">
                <a:solidFill>
                  <a:srgbClr val="0033CC"/>
                </a:solidFill>
                <a:effectLst/>
                <a:latin typeface="Arial"/>
                <a:ea typeface="Times New Roman"/>
              </a:rPr>
              <a:t>avvicinarsi a tutti, partendo dai poveri e dagli scartati</a:t>
            </a:r>
            <a:r>
              <a:rPr lang="it-IT" sz="2200" dirty="0" smtClean="0">
                <a:solidFill>
                  <a:srgbClr val="000000"/>
                </a:solidFill>
                <a:effectLst/>
                <a:latin typeface="Arial"/>
                <a:ea typeface="Times New Roman"/>
              </a:rPr>
              <a:t>, che sa toccare i suoi figli, che sa abbracciarli con forza e continuità, che a tutti ha una parola da dire. Una madre che accoglie tutti senza giudicare nessuno, perché tutti sono figli. E nessun figlio è sbagliato, brutto, inopportuno o estraneo. </a:t>
            </a:r>
            <a:endParaRPr lang="it-IT" sz="2200" dirty="0" smtClean="0">
              <a:effectLst/>
              <a:latin typeface="Arial"/>
              <a:ea typeface="Calibri"/>
            </a:endParaRPr>
          </a:p>
          <a:p>
            <a:endParaRPr lang="it-IT" dirty="0"/>
          </a:p>
        </p:txBody>
      </p:sp>
    </p:spTree>
    <p:extLst>
      <p:ext uri="{BB962C8B-B14F-4D97-AF65-F5344CB8AC3E}">
        <p14:creationId xmlns:p14="http://schemas.microsoft.com/office/powerpoint/2010/main" val="11238795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Autofit/>
          </a:bodyPr>
          <a:lstStyle/>
          <a:p>
            <a:pPr algn="just">
              <a:spcAft>
                <a:spcPts val="0"/>
              </a:spcAft>
            </a:pPr>
            <a:r>
              <a:rPr lang="it-IT" sz="2200" dirty="0" smtClean="0">
                <a:solidFill>
                  <a:srgbClr val="000000"/>
                </a:solidFill>
                <a:effectLst/>
                <a:latin typeface="Arial"/>
                <a:ea typeface="Times New Roman"/>
              </a:rPr>
              <a:t> </a:t>
            </a:r>
            <a:r>
              <a:rPr lang="it-IT" sz="2200" u="sng" dirty="0" smtClean="0">
                <a:solidFill>
                  <a:srgbClr val="000000"/>
                </a:solidFill>
                <a:effectLst/>
                <a:latin typeface="Arial"/>
                <a:ea typeface="Times New Roman"/>
              </a:rPr>
              <a:t>L’Anno della Misericordia</a:t>
            </a:r>
            <a:r>
              <a:rPr lang="it-IT" sz="2200" dirty="0" smtClean="0">
                <a:solidFill>
                  <a:srgbClr val="000000"/>
                </a:solidFill>
                <a:effectLst/>
                <a:latin typeface="Arial"/>
                <a:ea typeface="Times New Roman"/>
              </a:rPr>
              <a:t> e il </a:t>
            </a:r>
            <a:r>
              <a:rPr lang="it-IT" sz="2200" u="sng" dirty="0" smtClean="0">
                <a:solidFill>
                  <a:srgbClr val="000000"/>
                </a:solidFill>
                <a:effectLst/>
                <a:latin typeface="Arial"/>
                <a:ea typeface="Times New Roman"/>
              </a:rPr>
              <a:t>Congresso Eucaristico Diocesano</a:t>
            </a:r>
            <a:r>
              <a:rPr lang="it-IT" sz="2200" dirty="0" smtClean="0">
                <a:solidFill>
                  <a:srgbClr val="000000"/>
                </a:solidFill>
                <a:effectLst/>
                <a:latin typeface="Arial"/>
                <a:ea typeface="Times New Roman"/>
              </a:rPr>
              <a:t> hanno permesso di ritrovarci come siamo, peccatori, amati e liberati da un amore tanto più</a:t>
            </a:r>
            <a:r>
              <a:rPr lang="it-IT" sz="2200" i="1" dirty="0" smtClean="0">
                <a:solidFill>
                  <a:srgbClr val="000000"/>
                </a:solidFill>
                <a:effectLst/>
                <a:latin typeface="Arial"/>
                <a:ea typeface="Times New Roman"/>
              </a:rPr>
              <a:t> </a:t>
            </a:r>
            <a:r>
              <a:rPr lang="it-IT" sz="2200" dirty="0" smtClean="0">
                <a:solidFill>
                  <a:srgbClr val="000000"/>
                </a:solidFill>
                <a:effectLst/>
                <a:latin typeface="Arial"/>
                <a:ea typeface="Times New Roman"/>
              </a:rPr>
              <a:t>grande del nostro cuore e dei nostri giudizi. Abbiamo sperimentato la dolcezza di un Padre che ci aspettava per buttarci le braccia al collo. </a:t>
            </a:r>
          </a:p>
          <a:p>
            <a:pPr algn="just">
              <a:spcAft>
                <a:spcPts val="0"/>
              </a:spcAft>
            </a:pPr>
            <a:r>
              <a:rPr lang="it-IT" sz="2200" b="1" dirty="0" smtClean="0">
                <a:solidFill>
                  <a:srgbClr val="0033CC"/>
                </a:solidFill>
                <a:effectLst/>
                <a:latin typeface="Arial"/>
                <a:ea typeface="Times New Roman"/>
              </a:rPr>
              <a:t>  La misericordia ci ha purificato gli occhi</a:t>
            </a:r>
            <a:r>
              <a:rPr lang="it-IT" sz="2200" dirty="0" smtClean="0">
                <a:solidFill>
                  <a:srgbClr val="000000"/>
                </a:solidFill>
                <a:effectLst/>
                <a:latin typeface="Arial"/>
                <a:ea typeface="Times New Roman"/>
              </a:rPr>
              <a:t> perché diventassero capaci di riconoscere il prossimo, di vedere in un nemico un fratello, in un estraneo qualcuno da amare e da</a:t>
            </a:r>
            <a:r>
              <a:rPr lang="it-IT" sz="2200" i="1" dirty="0" smtClean="0">
                <a:solidFill>
                  <a:srgbClr val="000000"/>
                </a:solidFill>
                <a:effectLst/>
                <a:latin typeface="Arial"/>
                <a:ea typeface="Times New Roman"/>
              </a:rPr>
              <a:t> </a:t>
            </a:r>
            <a:r>
              <a:rPr lang="it-IT" sz="2200" dirty="0" smtClean="0">
                <a:solidFill>
                  <a:srgbClr val="000000"/>
                </a:solidFill>
                <a:effectLst/>
                <a:latin typeface="Arial"/>
                <a:ea typeface="Times New Roman"/>
              </a:rPr>
              <a:t>cui sentirsi amati. </a:t>
            </a:r>
          </a:p>
          <a:p>
            <a:pPr algn="just">
              <a:spcAft>
                <a:spcPts val="0"/>
              </a:spcAft>
            </a:pPr>
            <a:r>
              <a:rPr lang="it-IT" sz="2200" dirty="0" smtClean="0">
                <a:solidFill>
                  <a:srgbClr val="000000"/>
                </a:solidFill>
                <a:effectLst/>
                <a:latin typeface="Arial"/>
                <a:ea typeface="Times New Roman"/>
              </a:rPr>
              <a:t>  L’anno della misericordia ci ha fatto scoprire quanto siamo preziosi non per quello che crediamo noi o perché rincorriamo i tanti sensi di onnipotenza di Prometeo, </a:t>
            </a:r>
            <a:r>
              <a:rPr lang="it-IT" sz="2200" b="1" dirty="0" smtClean="0">
                <a:solidFill>
                  <a:srgbClr val="0033CC"/>
                </a:solidFill>
                <a:effectLst/>
                <a:latin typeface="Arial"/>
                <a:ea typeface="Times New Roman"/>
              </a:rPr>
              <a:t>ma perché peccatori, piccoli, umili e grandi perché amati così come siamo, </a:t>
            </a:r>
            <a:r>
              <a:rPr lang="it-IT" sz="2200" dirty="0" smtClean="0">
                <a:solidFill>
                  <a:srgbClr val="000000"/>
                </a:solidFill>
                <a:effectLst/>
                <a:latin typeface="Arial"/>
                <a:ea typeface="Times New Roman"/>
              </a:rPr>
              <a:t>deboli, pieni di contraddizioni, perché abbiamo trovato il tesoro che ci è affidato non per le nostre capacità, ma per la misericordia di Dio che trasforma e rigenera la vita. </a:t>
            </a:r>
            <a:endParaRPr lang="it-IT" sz="2200" dirty="0" smtClean="0">
              <a:effectLst/>
              <a:latin typeface="Arial"/>
              <a:ea typeface="Calibri"/>
            </a:endParaRPr>
          </a:p>
          <a:p>
            <a:endParaRPr lang="it-IT" dirty="0"/>
          </a:p>
        </p:txBody>
      </p:sp>
    </p:spTree>
    <p:extLst>
      <p:ext uri="{BB962C8B-B14F-4D97-AF65-F5344CB8AC3E}">
        <p14:creationId xmlns:p14="http://schemas.microsoft.com/office/powerpoint/2010/main" val="27092307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Autofit/>
          </a:bodyPr>
          <a:lstStyle/>
          <a:p>
            <a:pPr algn="just">
              <a:spcAft>
                <a:spcPts val="0"/>
              </a:spcAft>
            </a:pPr>
            <a:r>
              <a:rPr lang="it-IT" sz="2200" b="1" dirty="0" smtClean="0">
                <a:solidFill>
                  <a:srgbClr val="0033CC"/>
                </a:solidFill>
                <a:effectLst/>
                <a:latin typeface="Arial"/>
                <a:ea typeface="Times New Roman"/>
              </a:rPr>
              <a:t>  La formazione</a:t>
            </a:r>
            <a:r>
              <a:rPr lang="it-IT" sz="2200" dirty="0" smtClean="0">
                <a:solidFill>
                  <a:srgbClr val="000000"/>
                </a:solidFill>
                <a:effectLst/>
                <a:latin typeface="Arial"/>
                <a:ea typeface="Times New Roman"/>
              </a:rPr>
              <a:t> è certamente necessaria, ma avrà significato e la capiremo solo se la cercheremo non in astratto, chiusi in comunità ridotte a laboratorio o timidamente aperte verso un mondo di cui si ha paura. </a:t>
            </a:r>
            <a:r>
              <a:rPr lang="it-IT" sz="2200" b="1" dirty="0" smtClean="0">
                <a:solidFill>
                  <a:srgbClr val="0033CC"/>
                </a:solidFill>
                <a:effectLst/>
                <a:latin typeface="Arial"/>
                <a:ea typeface="Times New Roman"/>
              </a:rPr>
              <a:t>Se viviamo</a:t>
            </a:r>
            <a:r>
              <a:rPr lang="it-IT" sz="2200" dirty="0" smtClean="0">
                <a:solidFill>
                  <a:srgbClr val="000000"/>
                </a:solidFill>
                <a:effectLst/>
                <a:latin typeface="Arial"/>
                <a:ea typeface="Times New Roman"/>
              </a:rPr>
              <a:t> </a:t>
            </a:r>
            <a:r>
              <a:rPr lang="it-IT" sz="2200" b="1" dirty="0" smtClean="0">
                <a:solidFill>
                  <a:srgbClr val="0000FF"/>
                </a:solidFill>
                <a:effectLst/>
                <a:latin typeface="Arial"/>
                <a:ea typeface="Times New Roman"/>
              </a:rPr>
              <a:t>l’urgenza missionaria,</a:t>
            </a:r>
            <a:r>
              <a:rPr lang="it-IT" sz="2200" dirty="0" smtClean="0">
                <a:solidFill>
                  <a:srgbClr val="000000"/>
                </a:solidFill>
                <a:effectLst/>
                <a:latin typeface="Arial"/>
                <a:ea typeface="Times New Roman"/>
              </a:rPr>
              <a:t> che è passione per dare da mangiare ad una folla di uomini e donne, </a:t>
            </a:r>
            <a:r>
              <a:rPr lang="it-IT" sz="2200" b="1" dirty="0" smtClean="0">
                <a:solidFill>
                  <a:srgbClr val="0033CC"/>
                </a:solidFill>
                <a:effectLst/>
                <a:latin typeface="Arial"/>
                <a:ea typeface="Times New Roman"/>
              </a:rPr>
              <a:t>troveremo</a:t>
            </a:r>
            <a:r>
              <a:rPr lang="it-IT" sz="2200" dirty="0" smtClean="0">
                <a:solidFill>
                  <a:srgbClr val="000000"/>
                </a:solidFill>
                <a:effectLst/>
                <a:latin typeface="Arial"/>
                <a:ea typeface="Times New Roman"/>
              </a:rPr>
              <a:t> le risposte che cerchiamo.</a:t>
            </a:r>
            <a:endParaRPr lang="it-IT" sz="2200" dirty="0" smtClean="0">
              <a:effectLst/>
              <a:latin typeface="Arial"/>
              <a:ea typeface="Calibri"/>
            </a:endParaRPr>
          </a:p>
          <a:p>
            <a:pPr algn="just">
              <a:spcAft>
                <a:spcPts val="0"/>
              </a:spcAft>
            </a:pPr>
            <a:r>
              <a:rPr lang="it-IT" sz="2200" dirty="0" smtClean="0">
                <a:solidFill>
                  <a:srgbClr val="000000"/>
                </a:solidFill>
                <a:effectLst/>
                <a:latin typeface="Arial"/>
                <a:ea typeface="Times New Roman"/>
              </a:rPr>
              <a:t>  </a:t>
            </a:r>
            <a:r>
              <a:rPr lang="it-IT" sz="2200" b="1" dirty="0" smtClean="0">
                <a:solidFill>
                  <a:srgbClr val="0033CC"/>
                </a:solidFill>
                <a:effectLst/>
                <a:latin typeface="Arial"/>
                <a:ea typeface="Times New Roman"/>
              </a:rPr>
              <a:t>Comunicare il Vangelo</a:t>
            </a:r>
            <a:r>
              <a:rPr lang="it-IT" sz="2200" dirty="0" smtClean="0">
                <a:solidFill>
                  <a:srgbClr val="000000"/>
                </a:solidFill>
                <a:effectLst/>
                <a:latin typeface="Arial"/>
                <a:ea typeface="Times New Roman"/>
              </a:rPr>
              <a:t> è la proposta rivolta ad ognuno di noi personalmente e a tutte le nostre comunità. Farlo ci aiuta a non essere cristiani solo quando siamo dentro la Chiesa, ma ad esserlo </a:t>
            </a:r>
            <a:r>
              <a:rPr lang="it-IT" sz="2200" b="1" dirty="0" smtClean="0">
                <a:solidFill>
                  <a:srgbClr val="0033CC"/>
                </a:solidFill>
                <a:effectLst/>
                <a:latin typeface="Arial"/>
                <a:ea typeface="Times New Roman"/>
              </a:rPr>
              <a:t>ovunque,</a:t>
            </a:r>
            <a:r>
              <a:rPr lang="it-IT" sz="2200" dirty="0" smtClean="0">
                <a:solidFill>
                  <a:srgbClr val="000000"/>
                </a:solidFill>
                <a:effectLst/>
                <a:latin typeface="Arial"/>
                <a:ea typeface="Times New Roman"/>
              </a:rPr>
              <a:t> avvicinando tutti e annunciando con la nostra vita il Vangelo ai tanti che lo cercano, molto più di quanto pensiamo. </a:t>
            </a:r>
            <a:endParaRPr lang="it-IT" sz="2200" dirty="0" smtClean="0">
              <a:effectLst/>
              <a:latin typeface="Arial"/>
              <a:ea typeface="Calibri"/>
            </a:endParaRPr>
          </a:p>
          <a:p>
            <a:pPr algn="just">
              <a:spcAft>
                <a:spcPts val="0"/>
              </a:spcAft>
            </a:pPr>
            <a:r>
              <a:rPr lang="it-IT" sz="2200" dirty="0" smtClean="0">
                <a:solidFill>
                  <a:srgbClr val="000000"/>
                </a:solidFill>
                <a:effectLst/>
                <a:latin typeface="Arial"/>
                <a:ea typeface="Times New Roman"/>
              </a:rPr>
              <a:t>  Non vogliamo cercare subito i risultati, pensarci nello spazio e poco nel tempo. La </a:t>
            </a:r>
            <a:r>
              <a:rPr lang="it-IT" sz="2200" b="1" dirty="0" smtClean="0">
                <a:solidFill>
                  <a:srgbClr val="0033CC"/>
                </a:solidFill>
                <a:effectLst/>
                <a:latin typeface="Arial"/>
                <a:ea typeface="Times New Roman"/>
              </a:rPr>
              <a:t>Parola di Dio</a:t>
            </a:r>
            <a:r>
              <a:rPr lang="it-IT" sz="2200" dirty="0" smtClean="0">
                <a:solidFill>
                  <a:srgbClr val="000000"/>
                </a:solidFill>
                <a:effectLst/>
                <a:latin typeface="Arial"/>
                <a:ea typeface="Times New Roman"/>
              </a:rPr>
              <a:t> e lo </a:t>
            </a:r>
            <a:r>
              <a:rPr lang="it-IT" sz="2200" b="1" dirty="0" smtClean="0">
                <a:solidFill>
                  <a:srgbClr val="0033CC"/>
                </a:solidFill>
                <a:effectLst/>
                <a:latin typeface="Arial"/>
                <a:ea typeface="Times New Roman"/>
              </a:rPr>
              <a:t>Spirito</a:t>
            </a:r>
            <a:r>
              <a:rPr lang="it-IT" sz="2200" dirty="0" smtClean="0">
                <a:solidFill>
                  <a:srgbClr val="000000"/>
                </a:solidFill>
                <a:effectLst/>
                <a:latin typeface="Arial"/>
                <a:ea typeface="Times New Roman"/>
              </a:rPr>
              <a:t> generano una vita nuova e trasformano quella vecchia, non per le nostre capacità, ma attraverso, questo si, le nostre persone. </a:t>
            </a:r>
            <a:r>
              <a:rPr lang="it-IT" sz="2200" b="1" dirty="0" smtClean="0">
                <a:solidFill>
                  <a:srgbClr val="0033CC"/>
                </a:solidFill>
                <a:effectLst/>
                <a:latin typeface="Arial"/>
                <a:ea typeface="Times New Roman"/>
              </a:rPr>
              <a:t>È lo Spirito</a:t>
            </a:r>
            <a:r>
              <a:rPr lang="it-IT" sz="2200" dirty="0" smtClean="0">
                <a:solidFill>
                  <a:srgbClr val="000000"/>
                </a:solidFill>
                <a:effectLst/>
                <a:latin typeface="Arial"/>
                <a:ea typeface="Times New Roman"/>
              </a:rPr>
              <a:t> che scalda i cuori e cambia la vita. </a:t>
            </a:r>
            <a:endParaRPr lang="it-IT" sz="2200" dirty="0" smtClean="0">
              <a:effectLst/>
              <a:latin typeface="Arial"/>
              <a:ea typeface="Calibri"/>
            </a:endParaRPr>
          </a:p>
          <a:p>
            <a:endParaRPr lang="it-IT" dirty="0"/>
          </a:p>
        </p:txBody>
      </p:sp>
    </p:spTree>
    <p:extLst>
      <p:ext uri="{BB962C8B-B14F-4D97-AF65-F5344CB8AC3E}">
        <p14:creationId xmlns:p14="http://schemas.microsoft.com/office/powerpoint/2010/main" val="39536286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260648"/>
            <a:ext cx="8208912" cy="6192688"/>
          </a:xfrm>
        </p:spPr>
        <p:txBody>
          <a:bodyPr>
            <a:noAutofit/>
          </a:bodyPr>
          <a:lstStyle/>
          <a:p>
            <a:r>
              <a:rPr lang="it-IT" sz="2200" b="1" i="1" dirty="0" smtClean="0">
                <a:solidFill>
                  <a:srgbClr val="002060"/>
                </a:solidFill>
                <a:effectLst/>
                <a:latin typeface="Arial"/>
                <a:ea typeface="Times New Roman"/>
              </a:rPr>
              <a:t>b) Dentro la Città degli uomini</a:t>
            </a:r>
            <a:endParaRPr lang="it-IT" sz="2200" dirty="0" smtClean="0">
              <a:effectLst/>
              <a:latin typeface="Arial"/>
              <a:ea typeface="Calibri"/>
            </a:endParaRPr>
          </a:p>
          <a:p>
            <a:pPr algn="l">
              <a:spcAft>
                <a:spcPts val="0"/>
              </a:spcAft>
            </a:pPr>
            <a:r>
              <a:rPr lang="it-IT" sz="2200" b="1" dirty="0" smtClean="0">
                <a:solidFill>
                  <a:srgbClr val="0000FF"/>
                </a:solidFill>
                <a:effectLst/>
                <a:latin typeface="Arial"/>
                <a:ea typeface="Times New Roman"/>
              </a:rPr>
              <a:t>La prospettiva del nostro cammino è la città degli uomini</a:t>
            </a:r>
            <a:r>
              <a:rPr lang="it-IT" sz="2200" dirty="0" smtClean="0">
                <a:solidFill>
                  <a:srgbClr val="000000"/>
                </a:solidFill>
                <a:effectLst/>
                <a:latin typeface="Arial"/>
                <a:ea typeface="Times New Roman"/>
              </a:rPr>
              <a:t>. Qui vive la folla che Gesù ci chiama a sfamare. </a:t>
            </a:r>
            <a:endParaRPr lang="it-IT" sz="2200" dirty="0" smtClean="0">
              <a:effectLst/>
              <a:latin typeface="Arial"/>
              <a:ea typeface="Calibri"/>
            </a:endParaRPr>
          </a:p>
          <a:p>
            <a:pPr algn="just">
              <a:spcAft>
                <a:spcPts val="0"/>
              </a:spcAft>
            </a:pPr>
            <a:r>
              <a:rPr lang="it-IT" sz="2200" dirty="0" smtClean="0">
                <a:solidFill>
                  <a:srgbClr val="000000"/>
                </a:solidFill>
                <a:effectLst/>
                <a:latin typeface="Arial"/>
                <a:ea typeface="Times New Roman"/>
              </a:rPr>
              <a:t>È </a:t>
            </a:r>
            <a:r>
              <a:rPr lang="it-IT" sz="2200" b="1" dirty="0" smtClean="0">
                <a:solidFill>
                  <a:srgbClr val="0000FF"/>
                </a:solidFill>
                <a:effectLst/>
                <a:latin typeface="Arial"/>
                <a:ea typeface="Times New Roman"/>
              </a:rPr>
              <a:t>l’atteggiamento di ascolto</a:t>
            </a:r>
            <a:r>
              <a:rPr lang="it-IT" sz="2200" dirty="0" smtClean="0">
                <a:solidFill>
                  <a:srgbClr val="000000"/>
                </a:solidFill>
                <a:effectLst/>
                <a:latin typeface="Arial"/>
                <a:ea typeface="Times New Roman"/>
              </a:rPr>
              <a:t> indispensabile per avere a nostra volta parole che possano “trafiggere il cuore”, per non parlarci addosso convinti di avere ragione, per rispondere alle domande così umane che ci vengono rivolte e, facendolo, trovare il senso della nostra comunione, che non si soddisfa da sola, che non è autoreferenziale o benessere di gruppo. </a:t>
            </a:r>
            <a:endParaRPr lang="it-IT" sz="2200" dirty="0" smtClean="0">
              <a:effectLst/>
              <a:latin typeface="Arial"/>
              <a:ea typeface="Calibri"/>
            </a:endParaRPr>
          </a:p>
          <a:p>
            <a:pPr algn="just">
              <a:spcAft>
                <a:spcPts val="0"/>
              </a:spcAft>
            </a:pPr>
            <a:r>
              <a:rPr lang="it-IT" sz="2200" dirty="0" smtClean="0">
                <a:solidFill>
                  <a:srgbClr val="000000"/>
                </a:solidFill>
                <a:effectLst/>
                <a:latin typeface="Arial"/>
                <a:ea typeface="Times New Roman"/>
              </a:rPr>
              <a:t>E quanto è grande il bisogno di ascolto! «La folla oggi è rappresentata dalle persone che hanno </a:t>
            </a:r>
            <a:r>
              <a:rPr lang="it-IT" sz="2200" b="1" dirty="0" smtClean="0">
                <a:solidFill>
                  <a:srgbClr val="0000FF"/>
                </a:solidFill>
                <a:effectLst/>
                <a:latin typeface="Arial"/>
                <a:ea typeface="Times New Roman"/>
              </a:rPr>
              <a:t>bisogni materiali e immateriali</a:t>
            </a:r>
            <a:r>
              <a:rPr lang="it-IT" sz="2200" dirty="0" smtClean="0">
                <a:solidFill>
                  <a:srgbClr val="000000"/>
                </a:solidFill>
                <a:effectLst/>
                <a:latin typeface="Arial"/>
                <a:ea typeface="Times New Roman"/>
              </a:rPr>
              <a:t>: disoccupati, divorziati, giovani, anziani, omosessuali, bambini, malati, persone che sono sul nostro territorio ma che vengono da lontano», diceva Monsignor Ottani. </a:t>
            </a:r>
            <a:endParaRPr lang="it-IT" sz="2200" dirty="0" smtClean="0">
              <a:effectLst/>
              <a:latin typeface="Arial"/>
              <a:ea typeface="Calibri"/>
            </a:endParaRPr>
          </a:p>
          <a:p>
            <a:pPr algn="just">
              <a:spcAft>
                <a:spcPts val="0"/>
              </a:spcAft>
            </a:pPr>
            <a:r>
              <a:rPr lang="it-IT" sz="2200" dirty="0" smtClean="0">
                <a:solidFill>
                  <a:srgbClr val="000000"/>
                </a:solidFill>
                <a:effectLst/>
                <a:latin typeface="Arial"/>
                <a:ea typeface="Times New Roman"/>
              </a:rPr>
              <a:t>La città degli uomini diventa il luogo privilegiato </a:t>
            </a:r>
            <a:r>
              <a:rPr lang="it-IT" sz="2200" b="1" dirty="0" smtClean="0">
                <a:solidFill>
                  <a:srgbClr val="0000FF"/>
                </a:solidFill>
                <a:effectLst/>
                <a:latin typeface="Arial"/>
                <a:ea typeface="Times New Roman"/>
              </a:rPr>
              <a:t>dell’incontro con la verità tramite la carità</a:t>
            </a:r>
            <a:r>
              <a:rPr lang="it-IT" sz="2200" dirty="0" smtClean="0">
                <a:solidFill>
                  <a:srgbClr val="000000"/>
                </a:solidFill>
                <a:effectLst/>
                <a:latin typeface="Arial"/>
                <a:ea typeface="Times New Roman"/>
              </a:rPr>
              <a:t>. Il paradigma è sempre la parabola del Samaritano: </a:t>
            </a:r>
            <a:r>
              <a:rPr lang="it-IT" sz="2200" b="1" dirty="0" smtClean="0">
                <a:solidFill>
                  <a:srgbClr val="0000FF"/>
                </a:solidFill>
                <a:effectLst/>
                <a:latin typeface="Arial"/>
                <a:ea typeface="Times New Roman"/>
              </a:rPr>
              <a:t>farsi prossimo</a:t>
            </a:r>
            <a:endParaRPr lang="it-IT" sz="2200" dirty="0"/>
          </a:p>
        </p:txBody>
      </p:sp>
    </p:spTree>
    <p:extLst>
      <p:ext uri="{BB962C8B-B14F-4D97-AF65-F5344CB8AC3E}">
        <p14:creationId xmlns:p14="http://schemas.microsoft.com/office/powerpoint/2010/main" val="395362863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1348</TotalTime>
  <Words>3660</Words>
  <Application>Microsoft Office PowerPoint</Application>
  <PresentationFormat>Presentazione su schermo (4:3)</PresentationFormat>
  <Paragraphs>316</Paragraphs>
  <Slides>49</Slides>
  <Notes>4</Notes>
  <HiddenSlides>0</HiddenSlides>
  <MMClips>0</MMClips>
  <ScaleCrop>false</ScaleCrop>
  <HeadingPairs>
    <vt:vector size="4" baseType="variant">
      <vt:variant>
        <vt:lpstr>Tema</vt:lpstr>
      </vt:variant>
      <vt:variant>
        <vt:i4>1</vt:i4>
      </vt:variant>
      <vt:variant>
        <vt:lpstr>Titoli diapositive</vt:lpstr>
      </vt:variant>
      <vt:variant>
        <vt:i4>49</vt:i4>
      </vt:variant>
    </vt:vector>
  </HeadingPairs>
  <TitlesOfParts>
    <vt:vector size="50" baseType="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Luca</dc:creator>
  <cp:lastModifiedBy>Luca</cp:lastModifiedBy>
  <cp:revision>38</cp:revision>
  <dcterms:created xsi:type="dcterms:W3CDTF">2017-11-24T21:37:48Z</dcterms:created>
  <dcterms:modified xsi:type="dcterms:W3CDTF">2017-11-25T23:30:18Z</dcterms:modified>
</cp:coreProperties>
</file>